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61" r:id="rId2"/>
    <p:sldId id="265" r:id="rId3"/>
    <p:sldId id="257" r:id="rId4"/>
    <p:sldId id="266" r:id="rId5"/>
    <p:sldId id="268" r:id="rId6"/>
    <p:sldId id="267" r:id="rId7"/>
    <p:sldId id="269" r:id="rId8"/>
    <p:sldId id="270" r:id="rId9"/>
    <p:sldId id="271" r:id="rId10"/>
    <p:sldId id="272" r:id="rId11"/>
    <p:sldId id="273" r:id="rId12"/>
    <p:sldId id="274"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76" autoAdjust="0"/>
    <p:restoredTop sz="94714" autoAdjust="0"/>
  </p:normalViewPr>
  <p:slideViewPr>
    <p:cSldViewPr snapToGrid="0">
      <p:cViewPr varScale="1">
        <p:scale>
          <a:sx n="89" d="100"/>
          <a:sy n="89" d="100"/>
        </p:scale>
        <p:origin x="920" y="184"/>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9/6/18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9/6/18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1734537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2892786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9/6/18</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9/6/18</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9/6/18</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9/6/18</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9/6/18</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9/6/18</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9/6/18</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9/6/18</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9/6/18</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Introduction to Computer Science</a:t>
            </a:r>
          </a:p>
        </p:txBody>
      </p:sp>
      <p:sp>
        <p:nvSpPr>
          <p:cNvPr id="3" name="Subtitle 2"/>
          <p:cNvSpPr>
            <a:spLocks noGrp="1"/>
          </p:cNvSpPr>
          <p:nvPr>
            <p:ph type="subTitle" idx="1"/>
          </p:nvPr>
        </p:nvSpPr>
        <p:spPr/>
        <p:txBody>
          <a:bodyPr/>
          <a:lstStyle/>
          <a:p>
            <a:r>
              <a:rPr lang="en-US" dirty="0"/>
              <a:t>CSC115</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6A881-1B81-924B-B411-E3EE86C1812B}"/>
              </a:ext>
            </a:extLst>
          </p:cNvPr>
          <p:cNvSpPr>
            <a:spLocks noGrp="1"/>
          </p:cNvSpPr>
          <p:nvPr>
            <p:ph type="title"/>
          </p:nvPr>
        </p:nvSpPr>
        <p:spPr/>
        <p:txBody>
          <a:bodyPr/>
          <a:lstStyle/>
          <a:p>
            <a:r>
              <a:rPr lang="en-US" dirty="0"/>
              <a:t>Random</a:t>
            </a:r>
          </a:p>
        </p:txBody>
      </p:sp>
      <p:sp>
        <p:nvSpPr>
          <p:cNvPr id="3" name="Content Placeholder 2">
            <a:extLst>
              <a:ext uri="{FF2B5EF4-FFF2-40B4-BE49-F238E27FC236}">
                <a16:creationId xmlns:a16="http://schemas.microsoft.com/office/drawing/2014/main" id="{1C3957AC-2345-2645-81C3-0B10A4B5CD76}"/>
              </a:ext>
            </a:extLst>
          </p:cNvPr>
          <p:cNvSpPr>
            <a:spLocks noGrp="1"/>
          </p:cNvSpPr>
          <p:nvPr>
            <p:ph idx="1"/>
          </p:nvPr>
        </p:nvSpPr>
        <p:spPr/>
        <p:txBody>
          <a:bodyPr/>
          <a:lstStyle/>
          <a:p>
            <a:pPr marL="0" indent="0">
              <a:buNone/>
            </a:pPr>
            <a:r>
              <a:rPr lang="en-US" dirty="0"/>
              <a:t>The following code will generate 10 random integer values between 0 and 9 (range)</a:t>
            </a:r>
          </a:p>
          <a:p>
            <a:pPr marL="0" indent="0">
              <a:buNone/>
            </a:pPr>
            <a:endParaRPr lang="en-US" dirty="0"/>
          </a:p>
        </p:txBody>
      </p:sp>
      <p:pic>
        <p:nvPicPr>
          <p:cNvPr id="7" name="Picture 6">
            <a:extLst>
              <a:ext uri="{FF2B5EF4-FFF2-40B4-BE49-F238E27FC236}">
                <a16:creationId xmlns:a16="http://schemas.microsoft.com/office/drawing/2014/main" id="{90D0E022-D9F8-2F43-83E3-39EE1FAD4A6E}"/>
              </a:ext>
            </a:extLst>
          </p:cNvPr>
          <p:cNvPicPr>
            <a:picLocks noChangeAspect="1"/>
          </p:cNvPicPr>
          <p:nvPr/>
        </p:nvPicPr>
        <p:blipFill>
          <a:blip r:embed="rId2"/>
          <a:stretch>
            <a:fillRect/>
          </a:stretch>
        </p:blipFill>
        <p:spPr>
          <a:xfrm>
            <a:off x="1295400" y="2655887"/>
            <a:ext cx="4200418" cy="1416050"/>
          </a:xfrm>
          <a:prstGeom prst="rect">
            <a:avLst/>
          </a:prstGeom>
        </p:spPr>
      </p:pic>
      <p:pic>
        <p:nvPicPr>
          <p:cNvPr id="9" name="Picture 8">
            <a:extLst>
              <a:ext uri="{FF2B5EF4-FFF2-40B4-BE49-F238E27FC236}">
                <a16:creationId xmlns:a16="http://schemas.microsoft.com/office/drawing/2014/main" id="{376BAE99-B318-2349-8D2A-DCA2339D7375}"/>
              </a:ext>
            </a:extLst>
          </p:cNvPr>
          <p:cNvPicPr>
            <a:picLocks noChangeAspect="1"/>
          </p:cNvPicPr>
          <p:nvPr/>
        </p:nvPicPr>
        <p:blipFill>
          <a:blip r:embed="rId3"/>
          <a:stretch>
            <a:fillRect/>
          </a:stretch>
        </p:blipFill>
        <p:spPr>
          <a:xfrm>
            <a:off x="5867399" y="2655887"/>
            <a:ext cx="555763" cy="2130426"/>
          </a:xfrm>
          <a:prstGeom prst="rect">
            <a:avLst/>
          </a:prstGeom>
        </p:spPr>
      </p:pic>
      <p:pic>
        <p:nvPicPr>
          <p:cNvPr id="11" name="Picture 10">
            <a:extLst>
              <a:ext uri="{FF2B5EF4-FFF2-40B4-BE49-F238E27FC236}">
                <a16:creationId xmlns:a16="http://schemas.microsoft.com/office/drawing/2014/main" id="{DD2F333E-7C74-FC4F-9687-FA7794E0A5BA}"/>
              </a:ext>
            </a:extLst>
          </p:cNvPr>
          <p:cNvPicPr>
            <a:picLocks noChangeAspect="1"/>
          </p:cNvPicPr>
          <p:nvPr/>
        </p:nvPicPr>
        <p:blipFill>
          <a:blip r:embed="rId4"/>
          <a:stretch>
            <a:fillRect/>
          </a:stretch>
        </p:blipFill>
        <p:spPr>
          <a:xfrm>
            <a:off x="6913630" y="2655886"/>
            <a:ext cx="4279275" cy="1416051"/>
          </a:xfrm>
          <a:prstGeom prst="rect">
            <a:avLst/>
          </a:prstGeom>
        </p:spPr>
      </p:pic>
    </p:spTree>
    <p:extLst>
      <p:ext uri="{BB962C8B-B14F-4D97-AF65-F5344CB8AC3E}">
        <p14:creationId xmlns:p14="http://schemas.microsoft.com/office/powerpoint/2010/main" val="3049330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6A881-1B81-924B-B411-E3EE86C1812B}"/>
              </a:ext>
            </a:extLst>
          </p:cNvPr>
          <p:cNvSpPr>
            <a:spLocks noGrp="1"/>
          </p:cNvSpPr>
          <p:nvPr>
            <p:ph type="title"/>
          </p:nvPr>
        </p:nvSpPr>
        <p:spPr/>
        <p:txBody>
          <a:bodyPr/>
          <a:lstStyle/>
          <a:p>
            <a:r>
              <a:rPr lang="en-US" dirty="0"/>
              <a:t>Random</a:t>
            </a:r>
          </a:p>
        </p:txBody>
      </p:sp>
      <p:sp>
        <p:nvSpPr>
          <p:cNvPr id="3" name="Content Placeholder 2">
            <a:extLst>
              <a:ext uri="{FF2B5EF4-FFF2-40B4-BE49-F238E27FC236}">
                <a16:creationId xmlns:a16="http://schemas.microsoft.com/office/drawing/2014/main" id="{1C3957AC-2345-2645-81C3-0B10A4B5CD76}"/>
              </a:ext>
            </a:extLst>
          </p:cNvPr>
          <p:cNvSpPr>
            <a:spLocks noGrp="1"/>
          </p:cNvSpPr>
          <p:nvPr>
            <p:ph idx="1"/>
          </p:nvPr>
        </p:nvSpPr>
        <p:spPr/>
        <p:txBody>
          <a:bodyPr/>
          <a:lstStyle/>
          <a:p>
            <a:pPr marL="0" indent="0">
              <a:buNone/>
            </a:pPr>
            <a:r>
              <a:rPr lang="en-US" dirty="0"/>
              <a:t>The following code will generate 10 random floating-point values between 0 and 9 (range)</a:t>
            </a:r>
          </a:p>
          <a:p>
            <a:pPr marL="0" indent="0">
              <a:buNone/>
            </a:pPr>
            <a:endParaRPr lang="en-US" dirty="0"/>
          </a:p>
        </p:txBody>
      </p:sp>
      <p:pic>
        <p:nvPicPr>
          <p:cNvPr id="5" name="Picture 4">
            <a:extLst>
              <a:ext uri="{FF2B5EF4-FFF2-40B4-BE49-F238E27FC236}">
                <a16:creationId xmlns:a16="http://schemas.microsoft.com/office/drawing/2014/main" id="{735EAA2F-9483-F947-BF38-47B785FD11E2}"/>
              </a:ext>
            </a:extLst>
          </p:cNvPr>
          <p:cNvPicPr>
            <a:picLocks noChangeAspect="1"/>
          </p:cNvPicPr>
          <p:nvPr/>
        </p:nvPicPr>
        <p:blipFill>
          <a:blip r:embed="rId2"/>
          <a:stretch>
            <a:fillRect/>
          </a:stretch>
        </p:blipFill>
        <p:spPr>
          <a:xfrm>
            <a:off x="1295399" y="2844800"/>
            <a:ext cx="4236981" cy="1341438"/>
          </a:xfrm>
          <a:prstGeom prst="rect">
            <a:avLst/>
          </a:prstGeom>
        </p:spPr>
      </p:pic>
      <p:pic>
        <p:nvPicPr>
          <p:cNvPr id="8" name="Picture 7">
            <a:extLst>
              <a:ext uri="{FF2B5EF4-FFF2-40B4-BE49-F238E27FC236}">
                <a16:creationId xmlns:a16="http://schemas.microsoft.com/office/drawing/2014/main" id="{9BB7C6F2-E6C0-7E4A-B3BE-7F3053593524}"/>
              </a:ext>
            </a:extLst>
          </p:cNvPr>
          <p:cNvPicPr>
            <a:picLocks noChangeAspect="1"/>
          </p:cNvPicPr>
          <p:nvPr/>
        </p:nvPicPr>
        <p:blipFill rotWithShape="1">
          <a:blip r:embed="rId3"/>
          <a:srcRect t="6730" b="7349"/>
          <a:stretch/>
        </p:blipFill>
        <p:spPr>
          <a:xfrm>
            <a:off x="5956300" y="2844800"/>
            <a:ext cx="4940300" cy="1985964"/>
          </a:xfrm>
          <a:prstGeom prst="rect">
            <a:avLst/>
          </a:prstGeom>
        </p:spPr>
      </p:pic>
    </p:spTree>
    <p:extLst>
      <p:ext uri="{BB962C8B-B14F-4D97-AF65-F5344CB8AC3E}">
        <p14:creationId xmlns:p14="http://schemas.microsoft.com/office/powerpoint/2010/main" val="2558043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6A881-1B81-924B-B411-E3EE86C1812B}"/>
              </a:ext>
            </a:extLst>
          </p:cNvPr>
          <p:cNvSpPr>
            <a:spLocks noGrp="1"/>
          </p:cNvSpPr>
          <p:nvPr>
            <p:ph type="title"/>
          </p:nvPr>
        </p:nvSpPr>
        <p:spPr/>
        <p:txBody>
          <a:bodyPr/>
          <a:lstStyle/>
          <a:p>
            <a:r>
              <a:rPr lang="en-US" dirty="0"/>
              <a:t>Random</a:t>
            </a:r>
          </a:p>
        </p:txBody>
      </p:sp>
      <p:sp>
        <p:nvSpPr>
          <p:cNvPr id="3" name="Content Placeholder 2">
            <a:extLst>
              <a:ext uri="{FF2B5EF4-FFF2-40B4-BE49-F238E27FC236}">
                <a16:creationId xmlns:a16="http://schemas.microsoft.com/office/drawing/2014/main" id="{1C3957AC-2345-2645-81C3-0B10A4B5CD76}"/>
              </a:ext>
            </a:extLst>
          </p:cNvPr>
          <p:cNvSpPr>
            <a:spLocks noGrp="1"/>
          </p:cNvSpPr>
          <p:nvPr>
            <p:ph idx="1"/>
          </p:nvPr>
        </p:nvSpPr>
        <p:spPr/>
        <p:txBody>
          <a:bodyPr/>
          <a:lstStyle/>
          <a:p>
            <a:pPr marL="0" indent="0">
              <a:buNone/>
            </a:pPr>
            <a:r>
              <a:rPr lang="en-US" dirty="0"/>
              <a:t>The following code will generate 10 random floating-point values between 0 and 9 (range) – with formatted decimals</a:t>
            </a:r>
          </a:p>
          <a:p>
            <a:pPr marL="0" indent="0">
              <a:buNone/>
            </a:pPr>
            <a:endParaRPr lang="en-US" dirty="0"/>
          </a:p>
        </p:txBody>
      </p:sp>
      <p:pic>
        <p:nvPicPr>
          <p:cNvPr id="6" name="Picture 5">
            <a:extLst>
              <a:ext uri="{FF2B5EF4-FFF2-40B4-BE49-F238E27FC236}">
                <a16:creationId xmlns:a16="http://schemas.microsoft.com/office/drawing/2014/main" id="{3DC99CFB-D3C7-E84B-9478-C642A87EE155}"/>
              </a:ext>
            </a:extLst>
          </p:cNvPr>
          <p:cNvPicPr>
            <a:picLocks noChangeAspect="1"/>
          </p:cNvPicPr>
          <p:nvPr/>
        </p:nvPicPr>
        <p:blipFill>
          <a:blip r:embed="rId2"/>
          <a:stretch>
            <a:fillRect/>
          </a:stretch>
        </p:blipFill>
        <p:spPr>
          <a:xfrm>
            <a:off x="1295400" y="2773361"/>
            <a:ext cx="5659309" cy="1255713"/>
          </a:xfrm>
          <a:prstGeom prst="rect">
            <a:avLst/>
          </a:prstGeom>
        </p:spPr>
      </p:pic>
      <p:pic>
        <p:nvPicPr>
          <p:cNvPr id="9" name="Picture 8">
            <a:extLst>
              <a:ext uri="{FF2B5EF4-FFF2-40B4-BE49-F238E27FC236}">
                <a16:creationId xmlns:a16="http://schemas.microsoft.com/office/drawing/2014/main" id="{DBEB0620-19B1-8D44-9FFF-E951AF3D299D}"/>
              </a:ext>
            </a:extLst>
          </p:cNvPr>
          <p:cNvPicPr>
            <a:picLocks noChangeAspect="1"/>
          </p:cNvPicPr>
          <p:nvPr/>
        </p:nvPicPr>
        <p:blipFill>
          <a:blip r:embed="rId3"/>
          <a:stretch>
            <a:fillRect/>
          </a:stretch>
        </p:blipFill>
        <p:spPr>
          <a:xfrm>
            <a:off x="8092215" y="2773361"/>
            <a:ext cx="764415" cy="2584452"/>
          </a:xfrm>
          <a:prstGeom prst="rect">
            <a:avLst/>
          </a:prstGeom>
        </p:spPr>
      </p:pic>
    </p:spTree>
    <p:extLst>
      <p:ext uri="{BB962C8B-B14F-4D97-AF65-F5344CB8AC3E}">
        <p14:creationId xmlns:p14="http://schemas.microsoft.com/office/powerpoint/2010/main" val="2383301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68915-F086-0949-87BD-2642F25097EE}"/>
              </a:ext>
            </a:extLst>
          </p:cNvPr>
          <p:cNvSpPr>
            <a:spLocks noGrp="1"/>
          </p:cNvSpPr>
          <p:nvPr>
            <p:ph type="title"/>
          </p:nvPr>
        </p:nvSpPr>
        <p:spPr/>
        <p:txBody>
          <a:bodyPr/>
          <a:lstStyle/>
          <a:p>
            <a:r>
              <a:rPr lang="en-US" dirty="0"/>
              <a:t>Decimal Format</a:t>
            </a:r>
          </a:p>
        </p:txBody>
      </p:sp>
      <p:sp>
        <p:nvSpPr>
          <p:cNvPr id="3" name="Content Placeholder 2">
            <a:extLst>
              <a:ext uri="{FF2B5EF4-FFF2-40B4-BE49-F238E27FC236}">
                <a16:creationId xmlns:a16="http://schemas.microsoft.com/office/drawing/2014/main" id="{495E1D05-2E4B-1B43-B6C1-0977A5CD7045}"/>
              </a:ext>
            </a:extLst>
          </p:cNvPr>
          <p:cNvSpPr>
            <a:spLocks noGrp="1"/>
          </p:cNvSpPr>
          <p:nvPr>
            <p:ph idx="1"/>
          </p:nvPr>
        </p:nvSpPr>
        <p:spPr/>
        <p:txBody>
          <a:bodyPr>
            <a:normAutofit/>
          </a:bodyPr>
          <a:lstStyle/>
          <a:p>
            <a:r>
              <a:rPr lang="en-US" dirty="0"/>
              <a:t>{0} tells format to print the first argument</a:t>
            </a:r>
          </a:p>
          <a:p>
            <a:r>
              <a:rPr lang="en-US" dirty="0"/>
              <a:t>Everything after the colon ( </a:t>
            </a:r>
            <a:r>
              <a:rPr lang="en-US" dirty="0">
                <a:sym typeface="Wingdings" pitchFamily="2" charset="2"/>
              </a:rPr>
              <a:t>: ) specifies the </a:t>
            </a:r>
            <a:r>
              <a:rPr lang="en-US" dirty="0" err="1">
                <a:sym typeface="Wingdings" pitchFamily="2" charset="2"/>
              </a:rPr>
              <a:t>format_spec</a:t>
            </a:r>
            <a:endParaRPr lang="en-US" dirty="0">
              <a:sym typeface="Wingdings" pitchFamily="2" charset="2"/>
            </a:endParaRPr>
          </a:p>
          <a:p>
            <a:r>
              <a:rPr lang="en-US" dirty="0">
                <a:sym typeface="Wingdings" pitchFamily="2" charset="2"/>
              </a:rPr>
              <a:t>.3 sets the precision to 3</a:t>
            </a:r>
          </a:p>
          <a:p>
            <a:r>
              <a:rPr lang="en-US" dirty="0">
                <a:sym typeface="Wingdings" pitchFamily="2" charset="2"/>
              </a:rPr>
              <a:t> g removes insignificant zeros</a:t>
            </a:r>
          </a:p>
          <a:p>
            <a:r>
              <a:rPr lang="en-US" i="1" dirty="0">
                <a:solidFill>
                  <a:schemeClr val="accent1">
                    <a:lumMod val="75000"/>
                  </a:schemeClr>
                </a:solidFill>
              </a:rPr>
              <a:t>For g and G types, trailing zeros are not removed</a:t>
            </a:r>
          </a:p>
          <a:p>
            <a:r>
              <a:rPr lang="en-US" i="1" dirty="0">
                <a:solidFill>
                  <a:schemeClr val="accent1">
                    <a:lumMod val="75000"/>
                  </a:schemeClr>
                </a:solidFill>
              </a:rPr>
              <a:t>For f, F, e, E, g, G types, the output always contains a decimal point</a:t>
            </a:r>
          </a:p>
          <a:p>
            <a:r>
              <a:rPr lang="en-US" i="1" dirty="0">
                <a:solidFill>
                  <a:schemeClr val="accent1">
                    <a:lumMod val="75000"/>
                  </a:schemeClr>
                </a:solidFill>
              </a:rPr>
              <a:t>For o, x, X types, the text 0, 0x, 0X, respectively, is prepended to non-zero numbers. </a:t>
            </a:r>
          </a:p>
        </p:txBody>
      </p:sp>
    </p:spTree>
    <p:extLst>
      <p:ext uri="{BB962C8B-B14F-4D97-AF65-F5344CB8AC3E}">
        <p14:creationId xmlns:p14="http://schemas.microsoft.com/office/powerpoint/2010/main" val="1263559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Built-in/Helper Functions </a:t>
            </a:r>
          </a:p>
        </p:txBody>
      </p:sp>
    </p:spTree>
    <p:extLst>
      <p:ext uri="{BB962C8B-B14F-4D97-AF65-F5344CB8AC3E}">
        <p14:creationId xmlns:p14="http://schemas.microsoft.com/office/powerpoint/2010/main" val="236229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Helper Functions</a:t>
            </a:r>
          </a:p>
        </p:txBody>
      </p:sp>
      <p:sp>
        <p:nvSpPr>
          <p:cNvPr id="3" name="Content Placeholder 2"/>
          <p:cNvSpPr>
            <a:spLocks noGrp="1"/>
          </p:cNvSpPr>
          <p:nvPr>
            <p:ph idx="1"/>
          </p:nvPr>
        </p:nvSpPr>
        <p:spPr/>
        <p:txBody>
          <a:bodyPr/>
          <a:lstStyle/>
          <a:p>
            <a:r>
              <a:rPr lang="en-US" dirty="0" err="1"/>
              <a:t>len</a:t>
            </a:r>
            <a:r>
              <a:rPr lang="en-US" dirty="0"/>
              <a:t>() – this function is used to provide the length of strings, and many other data structures that we will use later. For now, lets see how many characters the string “Hello CSC115” contains: </a:t>
            </a:r>
          </a:p>
          <a:p>
            <a:endParaRPr lang="en-US" dirty="0"/>
          </a:p>
        </p:txBody>
      </p:sp>
      <p:pic>
        <p:nvPicPr>
          <p:cNvPr id="5" name="Picture 4">
            <a:extLst>
              <a:ext uri="{FF2B5EF4-FFF2-40B4-BE49-F238E27FC236}">
                <a16:creationId xmlns:a16="http://schemas.microsoft.com/office/drawing/2014/main" id="{4824AA7D-648C-0547-A7FD-A37CB6A2E4E1}"/>
              </a:ext>
            </a:extLst>
          </p:cNvPr>
          <p:cNvPicPr>
            <a:picLocks noChangeAspect="1"/>
          </p:cNvPicPr>
          <p:nvPr/>
        </p:nvPicPr>
        <p:blipFill>
          <a:blip r:embed="rId3"/>
          <a:stretch>
            <a:fillRect/>
          </a:stretch>
        </p:blipFill>
        <p:spPr>
          <a:xfrm>
            <a:off x="1672212" y="3091505"/>
            <a:ext cx="3274656" cy="1256760"/>
          </a:xfrm>
          <a:prstGeom prst="rect">
            <a:avLst/>
          </a:prstGeom>
        </p:spPr>
      </p:pic>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Helper Functions</a:t>
            </a:r>
          </a:p>
        </p:txBody>
      </p:sp>
      <p:sp>
        <p:nvSpPr>
          <p:cNvPr id="3" name="Content Placeholder 2"/>
          <p:cNvSpPr>
            <a:spLocks noGrp="1"/>
          </p:cNvSpPr>
          <p:nvPr>
            <p:ph idx="1"/>
          </p:nvPr>
        </p:nvSpPr>
        <p:spPr/>
        <p:txBody>
          <a:bodyPr/>
          <a:lstStyle/>
          <a:p>
            <a:r>
              <a:rPr lang="en-US" dirty="0"/>
              <a:t>Looping through a string</a:t>
            </a:r>
          </a:p>
          <a:p>
            <a:pPr marL="274320" lvl="1" indent="0">
              <a:buNone/>
            </a:pPr>
            <a:r>
              <a:rPr lang="en-US" dirty="0"/>
              <a:t>Traditional Loop		Pythonic Loop	</a:t>
            </a:r>
          </a:p>
          <a:p>
            <a:endParaRPr lang="en-US" dirty="0"/>
          </a:p>
        </p:txBody>
      </p:sp>
      <p:pic>
        <p:nvPicPr>
          <p:cNvPr id="6" name="Picture 5">
            <a:extLst>
              <a:ext uri="{FF2B5EF4-FFF2-40B4-BE49-F238E27FC236}">
                <a16:creationId xmlns:a16="http://schemas.microsoft.com/office/drawing/2014/main" id="{90F80DDC-60E0-C940-8EB2-B9A4DB118364}"/>
              </a:ext>
            </a:extLst>
          </p:cNvPr>
          <p:cNvPicPr>
            <a:picLocks noChangeAspect="1"/>
          </p:cNvPicPr>
          <p:nvPr/>
        </p:nvPicPr>
        <p:blipFill>
          <a:blip r:embed="rId3"/>
          <a:stretch>
            <a:fillRect/>
          </a:stretch>
        </p:blipFill>
        <p:spPr>
          <a:xfrm>
            <a:off x="1576962" y="2880468"/>
            <a:ext cx="3086100" cy="2628900"/>
          </a:xfrm>
          <a:prstGeom prst="rect">
            <a:avLst/>
          </a:prstGeom>
        </p:spPr>
      </p:pic>
      <p:pic>
        <p:nvPicPr>
          <p:cNvPr id="8" name="Picture 7">
            <a:extLst>
              <a:ext uri="{FF2B5EF4-FFF2-40B4-BE49-F238E27FC236}">
                <a16:creationId xmlns:a16="http://schemas.microsoft.com/office/drawing/2014/main" id="{57BD98ED-5C24-0446-A343-9D68BE9732D4}"/>
              </a:ext>
            </a:extLst>
          </p:cNvPr>
          <p:cNvPicPr>
            <a:picLocks noChangeAspect="1"/>
          </p:cNvPicPr>
          <p:nvPr/>
        </p:nvPicPr>
        <p:blipFill>
          <a:blip r:embed="rId4"/>
          <a:stretch>
            <a:fillRect/>
          </a:stretch>
        </p:blipFill>
        <p:spPr>
          <a:xfrm>
            <a:off x="4944623" y="2880468"/>
            <a:ext cx="3022600" cy="2692400"/>
          </a:xfrm>
          <a:prstGeom prst="rect">
            <a:avLst/>
          </a:prstGeom>
        </p:spPr>
      </p:pic>
    </p:spTree>
    <p:extLst>
      <p:ext uri="{BB962C8B-B14F-4D97-AF65-F5344CB8AC3E}">
        <p14:creationId xmlns:p14="http://schemas.microsoft.com/office/powerpoint/2010/main" val="2160606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Helper Functions</a:t>
            </a:r>
          </a:p>
        </p:txBody>
      </p:sp>
      <p:sp>
        <p:nvSpPr>
          <p:cNvPr id="3" name="Content Placeholder 2"/>
          <p:cNvSpPr>
            <a:spLocks noGrp="1"/>
          </p:cNvSpPr>
          <p:nvPr>
            <p:ph idx="1"/>
          </p:nvPr>
        </p:nvSpPr>
        <p:spPr/>
        <p:txBody>
          <a:bodyPr/>
          <a:lstStyle/>
          <a:p>
            <a:pPr marL="0" indent="0">
              <a:buNone/>
            </a:pPr>
            <a:r>
              <a:rPr lang="en-US" dirty="0"/>
              <a:t>Check whether a string contains ’@’ – Traditional </a:t>
            </a:r>
          </a:p>
        </p:txBody>
      </p:sp>
      <p:pic>
        <p:nvPicPr>
          <p:cNvPr id="7" name="Content Placeholder 6">
            <a:extLst>
              <a:ext uri="{FF2B5EF4-FFF2-40B4-BE49-F238E27FC236}">
                <a16:creationId xmlns:a16="http://schemas.microsoft.com/office/drawing/2014/main" id="{E88C693C-D134-3940-B44D-9FE17FB3E1F6}"/>
              </a:ext>
            </a:extLst>
          </p:cNvPr>
          <p:cNvPicPr>
            <a:picLocks noChangeAspect="1"/>
          </p:cNvPicPr>
          <p:nvPr/>
        </p:nvPicPr>
        <p:blipFill>
          <a:blip r:embed="rId3"/>
          <a:stretch>
            <a:fillRect/>
          </a:stretch>
        </p:blipFill>
        <p:spPr>
          <a:xfrm>
            <a:off x="1295400" y="2481327"/>
            <a:ext cx="5559140" cy="3644836"/>
          </a:xfrm>
          <a:prstGeom prst="rect">
            <a:avLst/>
          </a:prstGeom>
        </p:spPr>
      </p:pic>
      <p:pic>
        <p:nvPicPr>
          <p:cNvPr id="9" name="Picture 8">
            <a:extLst>
              <a:ext uri="{FF2B5EF4-FFF2-40B4-BE49-F238E27FC236}">
                <a16:creationId xmlns:a16="http://schemas.microsoft.com/office/drawing/2014/main" id="{FEDF36B0-B5A3-1144-B292-3B332DB3ED21}"/>
              </a:ext>
            </a:extLst>
          </p:cNvPr>
          <p:cNvPicPr>
            <a:picLocks noChangeAspect="1"/>
          </p:cNvPicPr>
          <p:nvPr/>
        </p:nvPicPr>
        <p:blipFill rotWithShape="1">
          <a:blip r:embed="rId4"/>
          <a:srcRect r="56881"/>
          <a:stretch/>
        </p:blipFill>
        <p:spPr>
          <a:xfrm>
            <a:off x="7867650" y="2481327"/>
            <a:ext cx="3028950" cy="1055512"/>
          </a:xfrm>
          <a:prstGeom prst="rect">
            <a:avLst/>
          </a:prstGeom>
        </p:spPr>
      </p:pic>
    </p:spTree>
    <p:extLst>
      <p:ext uri="{BB962C8B-B14F-4D97-AF65-F5344CB8AC3E}">
        <p14:creationId xmlns:p14="http://schemas.microsoft.com/office/powerpoint/2010/main" val="2236679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DCA96-6D9E-B041-BEDE-EF2DE4175D48}"/>
              </a:ext>
            </a:extLst>
          </p:cNvPr>
          <p:cNvSpPr>
            <a:spLocks noGrp="1"/>
          </p:cNvSpPr>
          <p:nvPr>
            <p:ph type="title"/>
          </p:nvPr>
        </p:nvSpPr>
        <p:spPr/>
        <p:txBody>
          <a:bodyPr/>
          <a:lstStyle/>
          <a:p>
            <a:r>
              <a:rPr lang="en-US" dirty="0"/>
              <a:t>Helper Functions</a:t>
            </a:r>
          </a:p>
        </p:txBody>
      </p:sp>
      <p:sp>
        <p:nvSpPr>
          <p:cNvPr id="10" name="Content Placeholder 9">
            <a:extLst>
              <a:ext uri="{FF2B5EF4-FFF2-40B4-BE49-F238E27FC236}">
                <a16:creationId xmlns:a16="http://schemas.microsoft.com/office/drawing/2014/main" id="{9928A96B-3DEA-E54A-98C4-2242A4A873C8}"/>
              </a:ext>
            </a:extLst>
          </p:cNvPr>
          <p:cNvSpPr>
            <a:spLocks noGrp="1"/>
          </p:cNvSpPr>
          <p:nvPr>
            <p:ph idx="1"/>
          </p:nvPr>
        </p:nvSpPr>
        <p:spPr/>
        <p:txBody>
          <a:bodyPr/>
          <a:lstStyle/>
          <a:p>
            <a:pPr marL="0" indent="0">
              <a:buNone/>
            </a:pPr>
            <a:r>
              <a:rPr lang="en-US" dirty="0"/>
              <a:t>Check whether a string contains ‘@’ – Pythonic </a:t>
            </a:r>
          </a:p>
        </p:txBody>
      </p:sp>
      <p:pic>
        <p:nvPicPr>
          <p:cNvPr id="11" name="Picture 10">
            <a:extLst>
              <a:ext uri="{FF2B5EF4-FFF2-40B4-BE49-F238E27FC236}">
                <a16:creationId xmlns:a16="http://schemas.microsoft.com/office/drawing/2014/main" id="{062276B7-163A-EC42-A5E6-2D35D67BFEAA}"/>
              </a:ext>
            </a:extLst>
          </p:cNvPr>
          <p:cNvPicPr>
            <a:picLocks noChangeAspect="1"/>
          </p:cNvPicPr>
          <p:nvPr/>
        </p:nvPicPr>
        <p:blipFill>
          <a:blip r:embed="rId2"/>
          <a:stretch>
            <a:fillRect/>
          </a:stretch>
        </p:blipFill>
        <p:spPr>
          <a:xfrm>
            <a:off x="7098241" y="2467750"/>
            <a:ext cx="3798359" cy="637144"/>
          </a:xfrm>
          <a:prstGeom prst="rect">
            <a:avLst/>
          </a:prstGeom>
        </p:spPr>
      </p:pic>
      <p:pic>
        <p:nvPicPr>
          <p:cNvPr id="12" name="Picture 11">
            <a:extLst>
              <a:ext uri="{FF2B5EF4-FFF2-40B4-BE49-F238E27FC236}">
                <a16:creationId xmlns:a16="http://schemas.microsoft.com/office/drawing/2014/main" id="{35B40B3B-6429-1B4B-8F28-C6E1B6727A36}"/>
              </a:ext>
            </a:extLst>
          </p:cNvPr>
          <p:cNvPicPr>
            <a:picLocks noChangeAspect="1"/>
          </p:cNvPicPr>
          <p:nvPr/>
        </p:nvPicPr>
        <p:blipFill>
          <a:blip r:embed="rId3"/>
          <a:stretch>
            <a:fillRect/>
          </a:stretch>
        </p:blipFill>
        <p:spPr>
          <a:xfrm>
            <a:off x="1295400" y="2467750"/>
            <a:ext cx="5041031" cy="3323450"/>
          </a:xfrm>
          <a:prstGeom prst="rect">
            <a:avLst/>
          </a:prstGeom>
        </p:spPr>
      </p:pic>
    </p:spTree>
    <p:extLst>
      <p:ext uri="{BB962C8B-B14F-4D97-AF65-F5344CB8AC3E}">
        <p14:creationId xmlns:p14="http://schemas.microsoft.com/office/powerpoint/2010/main" val="687314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89AB9-4628-C447-BEBD-1A34F3EB0031}"/>
              </a:ext>
            </a:extLst>
          </p:cNvPr>
          <p:cNvSpPr>
            <a:spLocks noGrp="1"/>
          </p:cNvSpPr>
          <p:nvPr>
            <p:ph type="title"/>
          </p:nvPr>
        </p:nvSpPr>
        <p:spPr/>
        <p:txBody>
          <a:bodyPr/>
          <a:lstStyle/>
          <a:p>
            <a:r>
              <a:rPr lang="en-US" dirty="0"/>
              <a:t>Slicing Strings</a:t>
            </a:r>
          </a:p>
        </p:txBody>
      </p:sp>
      <p:sp>
        <p:nvSpPr>
          <p:cNvPr id="3" name="Content Placeholder 2">
            <a:extLst>
              <a:ext uri="{FF2B5EF4-FFF2-40B4-BE49-F238E27FC236}">
                <a16:creationId xmlns:a16="http://schemas.microsoft.com/office/drawing/2014/main" id="{35FDF93C-6051-0148-84FC-D9889BEDA3FB}"/>
              </a:ext>
            </a:extLst>
          </p:cNvPr>
          <p:cNvSpPr>
            <a:spLocks noGrp="1"/>
          </p:cNvSpPr>
          <p:nvPr>
            <p:ph idx="1"/>
          </p:nvPr>
        </p:nvSpPr>
        <p:spPr>
          <a:xfrm>
            <a:off x="1295400" y="1981201"/>
            <a:ext cx="4833938" cy="3809999"/>
          </a:xfrm>
        </p:spPr>
        <p:txBody>
          <a:bodyPr>
            <a:normAutofit fontScale="92500" lnSpcReduction="20000"/>
          </a:bodyPr>
          <a:lstStyle/>
          <a:p>
            <a:r>
              <a:rPr lang="en-US" dirty="0"/>
              <a:t>&gt;&gt;&gt; x = "Hello World!" </a:t>
            </a:r>
          </a:p>
          <a:p>
            <a:r>
              <a:rPr lang="en-US" dirty="0"/>
              <a:t>&gt;&gt;&gt; print(</a:t>
            </a:r>
            <a:r>
              <a:rPr lang="en-US" dirty="0" err="1"/>
              <a:t>str</a:t>
            </a:r>
            <a:r>
              <a:rPr lang="en-US" dirty="0"/>
              <a:t>[::]) ‘Hello World’</a:t>
            </a:r>
          </a:p>
          <a:p>
            <a:r>
              <a:rPr lang="en-US" dirty="0"/>
              <a:t>&gt;&gt;&gt; print(</a:t>
            </a:r>
            <a:r>
              <a:rPr lang="en-US" dirty="0" err="1"/>
              <a:t>str</a:t>
            </a:r>
            <a:r>
              <a:rPr lang="en-US" dirty="0"/>
              <a:t>[0:3]) ‘Hel’</a:t>
            </a:r>
          </a:p>
          <a:p>
            <a:r>
              <a:rPr lang="en-US" dirty="0"/>
              <a:t>&gt;&gt;&gt; print(</a:t>
            </a:r>
            <a:r>
              <a:rPr lang="en-US" dirty="0" err="1"/>
              <a:t>str</a:t>
            </a:r>
            <a:r>
              <a:rPr lang="en-US" dirty="0"/>
              <a:t>[3:5]) ‘lo’</a:t>
            </a:r>
          </a:p>
          <a:p>
            <a:r>
              <a:rPr lang="en-US" dirty="0"/>
              <a:t>&gt;&gt;&gt; x[2:] '</a:t>
            </a:r>
            <a:r>
              <a:rPr lang="en-US" dirty="0" err="1"/>
              <a:t>llo</a:t>
            </a:r>
            <a:r>
              <a:rPr lang="en-US" dirty="0"/>
              <a:t> World!’ </a:t>
            </a:r>
          </a:p>
          <a:p>
            <a:r>
              <a:rPr lang="en-US" dirty="0"/>
              <a:t>&gt;&gt;&gt; x[:2] 'He’ </a:t>
            </a:r>
          </a:p>
          <a:p>
            <a:r>
              <a:rPr lang="en-US" dirty="0"/>
              <a:t>&gt;&gt;&gt; x[:-2] 'Hello </a:t>
            </a:r>
            <a:r>
              <a:rPr lang="en-US" dirty="0" err="1"/>
              <a:t>Worl</a:t>
            </a:r>
            <a:r>
              <a:rPr lang="en-US" dirty="0"/>
              <a:t>’ </a:t>
            </a:r>
          </a:p>
          <a:p>
            <a:r>
              <a:rPr lang="en-US" dirty="0"/>
              <a:t>&gt;&gt;&gt; x[-2:] 'd!’ </a:t>
            </a:r>
          </a:p>
          <a:p>
            <a:r>
              <a:rPr lang="en-US" dirty="0"/>
              <a:t>&gt;&gt;&gt; x[2:-2] '</a:t>
            </a:r>
            <a:r>
              <a:rPr lang="en-US" dirty="0" err="1"/>
              <a:t>llo</a:t>
            </a:r>
            <a:r>
              <a:rPr lang="en-US" dirty="0"/>
              <a:t> </a:t>
            </a:r>
            <a:r>
              <a:rPr lang="en-US" dirty="0" err="1"/>
              <a:t>Worl</a:t>
            </a:r>
            <a:r>
              <a:rPr lang="en-US" dirty="0"/>
              <a:t>’</a:t>
            </a:r>
          </a:p>
        </p:txBody>
      </p:sp>
      <p:sp>
        <p:nvSpPr>
          <p:cNvPr id="4" name="Content Placeholder 2">
            <a:extLst>
              <a:ext uri="{FF2B5EF4-FFF2-40B4-BE49-F238E27FC236}">
                <a16:creationId xmlns:a16="http://schemas.microsoft.com/office/drawing/2014/main" id="{6648EA64-AFFB-AA47-9421-3F766C549033}"/>
              </a:ext>
            </a:extLst>
          </p:cNvPr>
          <p:cNvSpPr txBox="1">
            <a:spLocks/>
          </p:cNvSpPr>
          <p:nvPr/>
        </p:nvSpPr>
        <p:spPr>
          <a:xfrm>
            <a:off x="6438900" y="1981200"/>
            <a:ext cx="4833938" cy="38099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r>
              <a:rPr lang="en-US" dirty="0"/>
              <a:t>&gt;&gt;&gt; print(</a:t>
            </a:r>
            <a:r>
              <a:rPr lang="en-US" dirty="0" err="1"/>
              <a:t>str</a:t>
            </a:r>
            <a:r>
              <a:rPr lang="en-US" dirty="0"/>
              <a:t>[-1]) ‘d’</a:t>
            </a:r>
          </a:p>
          <a:p>
            <a:r>
              <a:rPr lang="en-US" dirty="0"/>
              <a:t>print(</a:t>
            </a:r>
            <a:r>
              <a:rPr lang="en-US" dirty="0" err="1"/>
              <a:t>str</a:t>
            </a:r>
            <a:r>
              <a:rPr lang="en-US" dirty="0"/>
              <a:t>[1:]) ‘</a:t>
            </a:r>
            <a:r>
              <a:rPr lang="en-US" dirty="0" err="1"/>
              <a:t>ello</a:t>
            </a:r>
            <a:r>
              <a:rPr lang="en-US" dirty="0"/>
              <a:t> world’ </a:t>
            </a:r>
          </a:p>
        </p:txBody>
      </p:sp>
    </p:spTree>
    <p:extLst>
      <p:ext uri="{BB962C8B-B14F-4D97-AF65-F5344CB8AC3E}">
        <p14:creationId xmlns:p14="http://schemas.microsoft.com/office/powerpoint/2010/main" val="3104385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1C15F-264D-9B47-80CD-CD070C406676}"/>
              </a:ext>
            </a:extLst>
          </p:cNvPr>
          <p:cNvSpPr>
            <a:spLocks noGrp="1"/>
          </p:cNvSpPr>
          <p:nvPr>
            <p:ph type="title"/>
          </p:nvPr>
        </p:nvSpPr>
        <p:spPr/>
        <p:txBody>
          <a:bodyPr/>
          <a:lstStyle/>
          <a:p>
            <a:r>
              <a:rPr lang="en-US" dirty="0"/>
              <a:t>Helper Functions</a:t>
            </a:r>
          </a:p>
        </p:txBody>
      </p:sp>
      <p:sp>
        <p:nvSpPr>
          <p:cNvPr id="3" name="Content Placeholder 2">
            <a:extLst>
              <a:ext uri="{FF2B5EF4-FFF2-40B4-BE49-F238E27FC236}">
                <a16:creationId xmlns:a16="http://schemas.microsoft.com/office/drawing/2014/main" id="{B8EE94AE-EDD6-6040-A778-A75B61337137}"/>
              </a:ext>
            </a:extLst>
          </p:cNvPr>
          <p:cNvSpPr>
            <a:spLocks noGrp="1"/>
          </p:cNvSpPr>
          <p:nvPr>
            <p:ph idx="1"/>
          </p:nvPr>
        </p:nvSpPr>
        <p:spPr/>
        <p:txBody>
          <a:bodyPr/>
          <a:lstStyle/>
          <a:p>
            <a:r>
              <a:rPr lang="en-US" dirty="0"/>
              <a:t>upper() is a built-in function that will return a given string in capital case</a:t>
            </a:r>
          </a:p>
          <a:p>
            <a:r>
              <a:rPr lang="en-US" dirty="0"/>
              <a:t>Lower() is a built-in function that will return a given string in lower case</a:t>
            </a:r>
          </a:p>
        </p:txBody>
      </p:sp>
      <p:pic>
        <p:nvPicPr>
          <p:cNvPr id="5" name="Picture 4">
            <a:extLst>
              <a:ext uri="{FF2B5EF4-FFF2-40B4-BE49-F238E27FC236}">
                <a16:creationId xmlns:a16="http://schemas.microsoft.com/office/drawing/2014/main" id="{D9A4ED42-6D41-F140-B5AF-290FF55E11BD}"/>
              </a:ext>
            </a:extLst>
          </p:cNvPr>
          <p:cNvPicPr>
            <a:picLocks noChangeAspect="1"/>
          </p:cNvPicPr>
          <p:nvPr/>
        </p:nvPicPr>
        <p:blipFill>
          <a:blip r:embed="rId2"/>
          <a:stretch>
            <a:fillRect/>
          </a:stretch>
        </p:blipFill>
        <p:spPr>
          <a:xfrm>
            <a:off x="1295399" y="4164012"/>
            <a:ext cx="4160431" cy="728663"/>
          </a:xfrm>
          <a:prstGeom prst="rect">
            <a:avLst/>
          </a:prstGeom>
        </p:spPr>
      </p:pic>
      <p:pic>
        <p:nvPicPr>
          <p:cNvPr id="7" name="Picture 6">
            <a:extLst>
              <a:ext uri="{FF2B5EF4-FFF2-40B4-BE49-F238E27FC236}">
                <a16:creationId xmlns:a16="http://schemas.microsoft.com/office/drawing/2014/main" id="{B21C8F32-FA30-2145-9D50-2D8043E33089}"/>
              </a:ext>
            </a:extLst>
          </p:cNvPr>
          <p:cNvPicPr>
            <a:picLocks noChangeAspect="1"/>
          </p:cNvPicPr>
          <p:nvPr/>
        </p:nvPicPr>
        <p:blipFill>
          <a:blip r:embed="rId3"/>
          <a:stretch>
            <a:fillRect/>
          </a:stretch>
        </p:blipFill>
        <p:spPr>
          <a:xfrm>
            <a:off x="1295399" y="3132135"/>
            <a:ext cx="4056065" cy="696914"/>
          </a:xfrm>
          <a:prstGeom prst="rect">
            <a:avLst/>
          </a:prstGeom>
        </p:spPr>
      </p:pic>
    </p:spTree>
    <p:extLst>
      <p:ext uri="{BB962C8B-B14F-4D97-AF65-F5344CB8AC3E}">
        <p14:creationId xmlns:p14="http://schemas.microsoft.com/office/powerpoint/2010/main" val="2079365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6CF70-C761-4249-AF43-F59A8EE12487}"/>
              </a:ext>
            </a:extLst>
          </p:cNvPr>
          <p:cNvSpPr>
            <a:spLocks noGrp="1"/>
          </p:cNvSpPr>
          <p:nvPr>
            <p:ph type="title"/>
          </p:nvPr>
        </p:nvSpPr>
        <p:spPr/>
        <p:txBody>
          <a:bodyPr/>
          <a:lstStyle/>
          <a:p>
            <a:r>
              <a:rPr lang="en-US" dirty="0"/>
              <a:t>Helper Functions</a:t>
            </a:r>
          </a:p>
        </p:txBody>
      </p:sp>
      <p:sp>
        <p:nvSpPr>
          <p:cNvPr id="3" name="Content Placeholder 2">
            <a:extLst>
              <a:ext uri="{FF2B5EF4-FFF2-40B4-BE49-F238E27FC236}">
                <a16:creationId xmlns:a16="http://schemas.microsoft.com/office/drawing/2014/main" id="{C675E4C9-6429-484E-940A-984253E4A58E}"/>
              </a:ext>
            </a:extLst>
          </p:cNvPr>
          <p:cNvSpPr>
            <a:spLocks noGrp="1"/>
          </p:cNvSpPr>
          <p:nvPr>
            <p:ph idx="1"/>
          </p:nvPr>
        </p:nvSpPr>
        <p:spPr/>
        <p:txBody>
          <a:bodyPr/>
          <a:lstStyle/>
          <a:p>
            <a:r>
              <a:rPr lang="en-US" dirty="0"/>
              <a:t>random() is a built-in function that generates random values that can be floats or integers</a:t>
            </a:r>
          </a:p>
          <a:p>
            <a:r>
              <a:rPr lang="en-US" dirty="0"/>
              <a:t>We can specify the range of values to return </a:t>
            </a:r>
          </a:p>
          <a:p>
            <a:r>
              <a:rPr lang="en-US" dirty="0"/>
              <a:t>In order to use this library, we need to </a:t>
            </a:r>
            <a:r>
              <a:rPr lang="en-US" b="1" dirty="0"/>
              <a:t>import random</a:t>
            </a:r>
            <a:r>
              <a:rPr lang="en-US" dirty="0"/>
              <a:t> – which is a built in library in Python</a:t>
            </a:r>
          </a:p>
        </p:txBody>
      </p:sp>
    </p:spTree>
    <p:extLst>
      <p:ext uri="{BB962C8B-B14F-4D97-AF65-F5344CB8AC3E}">
        <p14:creationId xmlns:p14="http://schemas.microsoft.com/office/powerpoint/2010/main" val="3577882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Diamond Grid 16x9</Template>
  <TotalTime>83</TotalTime>
  <Words>408</Words>
  <Application>Microsoft Macintosh PowerPoint</Application>
  <PresentationFormat>Widescreen</PresentationFormat>
  <Paragraphs>48</Paragraphs>
  <Slides>13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Wingdings</vt:lpstr>
      <vt:lpstr>Diamond Grid 16x9</vt:lpstr>
      <vt:lpstr>Introduction to Computer Science</vt:lpstr>
      <vt:lpstr>Built-in/Helper Functions </vt:lpstr>
      <vt:lpstr>Helper Functions</vt:lpstr>
      <vt:lpstr>Helper Functions</vt:lpstr>
      <vt:lpstr>Helper Functions</vt:lpstr>
      <vt:lpstr>Helper Functions</vt:lpstr>
      <vt:lpstr>Slicing Strings</vt:lpstr>
      <vt:lpstr>Helper Functions</vt:lpstr>
      <vt:lpstr>Helper Functions</vt:lpstr>
      <vt:lpstr>Random</vt:lpstr>
      <vt:lpstr>Random</vt:lpstr>
      <vt:lpstr>Random</vt:lpstr>
      <vt:lpstr>Decimal Format</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creator>Microsoft Office User</dc:creator>
  <cp:lastModifiedBy>Ameen Abdel Hai</cp:lastModifiedBy>
  <cp:revision>21</cp:revision>
  <dcterms:created xsi:type="dcterms:W3CDTF">2018-09-06T14:33:51Z</dcterms:created>
  <dcterms:modified xsi:type="dcterms:W3CDTF">2018-09-06T16:02:12Z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