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5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2" autoAdjust="0"/>
    <p:restoredTop sz="94719" autoAdjust="0"/>
  </p:normalViewPr>
  <p:slideViewPr>
    <p:cSldViewPr snapToGrid="0">
      <p:cViewPr varScale="1">
        <p:scale>
          <a:sx n="110" d="100"/>
          <a:sy n="110" d="100"/>
        </p:scale>
        <p:origin x="408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n Abdel Hai" userId="ffad33369f32faa9" providerId="LiveId" clId="{9E6C9A3D-45E4-CA45-8EB3-FC70BE6C4FBE}"/>
    <pc:docChg chg="modSld">
      <pc:chgData name="Ameen Abdel Hai" userId="ffad33369f32faa9" providerId="LiveId" clId="{9E6C9A3D-45E4-CA45-8EB3-FC70BE6C4FBE}" dt="2018-07-23T21:10:31.974" v="64" actId="20577"/>
      <pc:docMkLst>
        <pc:docMk/>
      </pc:docMkLst>
      <pc:sldChg chg="modSp">
        <pc:chgData name="Ameen Abdel Hai" userId="ffad33369f32faa9" providerId="LiveId" clId="{9E6C9A3D-45E4-CA45-8EB3-FC70BE6C4FBE}" dt="2018-07-23T21:10:31.974" v="64" actId="20577"/>
        <pc:sldMkLst>
          <pc:docMk/>
          <pc:sldMk cId="106904919" sldId="261"/>
        </pc:sldMkLst>
        <pc:spChg chg="mod">
          <ac:chgData name="Ameen Abdel Hai" userId="ffad33369f32faa9" providerId="LiveId" clId="{9E6C9A3D-45E4-CA45-8EB3-FC70BE6C4FBE}" dt="2018-07-23T21:10:21.080" v="33" actId="20577"/>
          <ac:spMkLst>
            <pc:docMk/>
            <pc:sldMk cId="106904919" sldId="261"/>
            <ac:spMk id="2" creationId="{00000000-0000-0000-0000-000000000000}"/>
          </ac:spMkLst>
        </pc:spChg>
        <pc:spChg chg="mod">
          <ac:chgData name="Ameen Abdel Hai" userId="ffad33369f32faa9" providerId="LiveId" clId="{9E6C9A3D-45E4-CA45-8EB3-FC70BE6C4FBE}" dt="2018-07-23T21:10:31.974" v="64" actId="20577"/>
          <ac:spMkLst>
            <pc:docMk/>
            <pc:sldMk cId="106904919" sldId="26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9/23/19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9/23/19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9/23/19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9/23/19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9/23/19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9/23/19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with Python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32E5-C1E6-4C4E-A066-55138846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E3938-293B-7B49-A39F-FAFDA99E1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308" y="1981200"/>
            <a:ext cx="8359383" cy="3810000"/>
          </a:xfrm>
        </p:spPr>
      </p:pic>
    </p:spTree>
    <p:extLst>
      <p:ext uri="{BB962C8B-B14F-4D97-AF65-F5344CB8AC3E}">
        <p14:creationId xmlns:p14="http://schemas.microsoft.com/office/powerpoint/2010/main" val="32542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3165F-8E7B-B148-89DA-7DD5D6FCA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00543"/>
            <a:ext cx="9601200" cy="4399714"/>
          </a:xfrm>
        </p:spPr>
      </p:pic>
    </p:spTree>
    <p:extLst>
      <p:ext uri="{BB962C8B-B14F-4D97-AF65-F5344CB8AC3E}">
        <p14:creationId xmlns:p14="http://schemas.microsoft.com/office/powerpoint/2010/main" val="42252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3165F-8E7B-B148-89DA-7DD5D6FCA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00543"/>
            <a:ext cx="9601200" cy="4399714"/>
          </a:xfr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75BB4AAC-505F-7D43-B1F1-5E497AC5BCA6}"/>
              </a:ext>
            </a:extLst>
          </p:cNvPr>
          <p:cNvCxnSpPr>
            <a:cxnSpLocks/>
          </p:cNvCxnSpPr>
          <p:nvPr/>
        </p:nvCxnSpPr>
        <p:spPr>
          <a:xfrm>
            <a:off x="5181600" y="2291255"/>
            <a:ext cx="1261241" cy="1008993"/>
          </a:xfrm>
          <a:prstGeom prst="curvedConnector3">
            <a:avLst>
              <a:gd name="adj1" fmla="val 10083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3165F-8E7B-B148-89DA-7DD5D6FCA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00543"/>
            <a:ext cx="9601200" cy="4399714"/>
          </a:xfr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75BB4AAC-505F-7D43-B1F1-5E497AC5BCA6}"/>
              </a:ext>
            </a:extLst>
          </p:cNvPr>
          <p:cNvCxnSpPr>
            <a:cxnSpLocks/>
          </p:cNvCxnSpPr>
          <p:nvPr/>
        </p:nvCxnSpPr>
        <p:spPr>
          <a:xfrm>
            <a:off x="5181600" y="2291255"/>
            <a:ext cx="1261241" cy="1008993"/>
          </a:xfrm>
          <a:prstGeom prst="curvedConnector3">
            <a:avLst>
              <a:gd name="adj1" fmla="val 10083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C390D3A2-A6EC-104B-90FD-E0C500D9BDBF}"/>
              </a:ext>
            </a:extLst>
          </p:cNvPr>
          <p:cNvCxnSpPr>
            <a:cxnSpLocks/>
          </p:cNvCxnSpPr>
          <p:nvPr/>
        </p:nvCxnSpPr>
        <p:spPr>
          <a:xfrm rot="10800000">
            <a:off x="5812221" y="2217683"/>
            <a:ext cx="2806263" cy="158706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3165F-8E7B-B148-89DA-7DD5D6FCA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00543"/>
            <a:ext cx="9601200" cy="4399714"/>
          </a:xfr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75BB4AAC-505F-7D43-B1F1-5E497AC5BCA6}"/>
              </a:ext>
            </a:extLst>
          </p:cNvPr>
          <p:cNvCxnSpPr>
            <a:cxnSpLocks/>
          </p:cNvCxnSpPr>
          <p:nvPr/>
        </p:nvCxnSpPr>
        <p:spPr>
          <a:xfrm>
            <a:off x="5181600" y="2291255"/>
            <a:ext cx="1261241" cy="1008993"/>
          </a:xfrm>
          <a:prstGeom prst="curvedConnector3">
            <a:avLst>
              <a:gd name="adj1" fmla="val 10083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C390D3A2-A6EC-104B-90FD-E0C500D9BDBF}"/>
              </a:ext>
            </a:extLst>
          </p:cNvPr>
          <p:cNvCxnSpPr>
            <a:cxnSpLocks/>
          </p:cNvCxnSpPr>
          <p:nvPr/>
        </p:nvCxnSpPr>
        <p:spPr>
          <a:xfrm rot="10800000">
            <a:off x="5812221" y="2217683"/>
            <a:ext cx="2806263" cy="158706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8EBEFCB-754F-BC4F-AB00-E084D6967A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5959" y="2156811"/>
            <a:ext cx="1545022" cy="6087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7BAD20-A435-844E-BE23-B004D166B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133303"/>
            <a:ext cx="9601200" cy="4323107"/>
          </a:xfrm>
        </p:spPr>
      </p:pic>
    </p:spTree>
    <p:extLst>
      <p:ext uri="{BB962C8B-B14F-4D97-AF65-F5344CB8AC3E}">
        <p14:creationId xmlns:p14="http://schemas.microsoft.com/office/powerpoint/2010/main" val="22533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1E37F-28FF-784D-81BF-EE0187353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47767"/>
            <a:ext cx="9601200" cy="4494178"/>
          </a:xfrm>
        </p:spPr>
      </p:pic>
    </p:spTree>
    <p:extLst>
      <p:ext uri="{BB962C8B-B14F-4D97-AF65-F5344CB8AC3E}">
        <p14:creationId xmlns:p14="http://schemas.microsoft.com/office/powerpoint/2010/main" val="6876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2C56-73F0-B149-8149-660168DA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our Own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08CC-3C52-5B45-8284-E762A7A3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a new function using the </a:t>
            </a:r>
            <a:r>
              <a:rPr lang="en-US" b="1" dirty="0"/>
              <a:t>def</a:t>
            </a:r>
            <a:r>
              <a:rPr lang="en-US" dirty="0"/>
              <a:t> keyword followed by optional parameters in parentheses</a:t>
            </a:r>
          </a:p>
          <a:p>
            <a:r>
              <a:rPr lang="en-US" dirty="0"/>
              <a:t>We indent the body of the function</a:t>
            </a:r>
          </a:p>
          <a:p>
            <a:r>
              <a:rPr lang="en-US" b="1" dirty="0"/>
              <a:t>def</a:t>
            </a:r>
            <a:r>
              <a:rPr lang="en-US" dirty="0"/>
              <a:t> defines the function but </a:t>
            </a:r>
            <a:r>
              <a:rPr lang="en-US" b="1" dirty="0"/>
              <a:t>does not </a:t>
            </a:r>
            <a:r>
              <a:rPr lang="en-US" dirty="0"/>
              <a:t>execute the body of the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E57CD-B1D3-EF40-85BB-DADA1785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77728"/>
            <a:ext cx="8496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A1C5-7DF1-C54B-8DF4-165658B2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61849"/>
            <a:ext cx="9601200" cy="4929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def statement does not automatically run the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7185D-84BC-5541-853D-83502D9F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45323"/>
            <a:ext cx="9601200" cy="44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A1C5-7DF1-C54B-8DF4-165658B2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61849"/>
            <a:ext cx="9601200" cy="4929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def statement does not automatically run the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7185D-84BC-5541-853D-83502D9F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45323"/>
            <a:ext cx="9601200" cy="4445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9DC32C-C4DE-DE4B-9AA1-3FFF5DB14E5F}"/>
              </a:ext>
            </a:extLst>
          </p:cNvPr>
          <p:cNvSpPr txBox="1"/>
          <p:nvPr/>
        </p:nvSpPr>
        <p:spPr>
          <a:xfrm>
            <a:off x="3615558" y="1744717"/>
            <a:ext cx="150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must invoke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29AA0-4F9E-7B4E-A9E6-31021804CAAE}"/>
              </a:ext>
            </a:extLst>
          </p:cNvPr>
          <p:cNvCxnSpPr/>
          <p:nvPr/>
        </p:nvCxnSpPr>
        <p:spPr>
          <a:xfrm>
            <a:off x="4708634" y="2067882"/>
            <a:ext cx="5465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89A98-B8CE-384C-8074-D1A255F22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32706"/>
            <a:ext cx="9601200" cy="4156051"/>
          </a:xfrm>
        </p:spPr>
      </p:pic>
    </p:spTree>
    <p:extLst>
      <p:ext uri="{BB962C8B-B14F-4D97-AF65-F5344CB8AC3E}">
        <p14:creationId xmlns:p14="http://schemas.microsoft.com/office/powerpoint/2010/main" val="13742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FFD0-51D8-A24B-A614-4C6DB7F3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dirty="0">
                <a:solidFill>
                  <a:srgbClr val="FF0000"/>
                </a:solidFill>
              </a:rPr>
              <a:t>STOP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FE6E-20B7-5147-9938-B9474F99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argument is a value we pass into the function as its input when we call the function</a:t>
            </a:r>
          </a:p>
          <a:p>
            <a:r>
              <a:rPr lang="en-US" dirty="0"/>
              <a:t>We use arguments so we can direct the function to do different kinds of work when we call it at different times</a:t>
            </a:r>
          </a:p>
          <a:p>
            <a:r>
              <a:rPr lang="en-US" dirty="0"/>
              <a:t>We put the arguments in parentheses after the name of the function</a:t>
            </a:r>
          </a:p>
          <a:p>
            <a:r>
              <a:rPr lang="en-US" dirty="0"/>
              <a:t>We can pass more than 1 argument by separating them using a comma</a:t>
            </a:r>
          </a:p>
          <a:p>
            <a:pPr lvl="1"/>
            <a:r>
              <a:rPr lang="en-US" dirty="0"/>
              <a:t>def </a:t>
            </a:r>
            <a:r>
              <a:rPr lang="en-US" dirty="0" err="1"/>
              <a:t>any_given_name</a:t>
            </a:r>
            <a:r>
              <a:rPr lang="en-US" dirty="0"/>
              <a:t>(argument1, argument2):</a:t>
            </a:r>
          </a:p>
          <a:p>
            <a:r>
              <a:rPr lang="en-US" dirty="0"/>
              <a:t>big = max(</a:t>
            </a:r>
            <a:r>
              <a:rPr lang="en-US" dirty="0">
                <a:solidFill>
                  <a:srgbClr val="C00000"/>
                </a:solidFill>
              </a:rPr>
              <a:t>‘Hello world’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A00B-4323-B649-9C57-A34EED67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A27647-472F-F442-8775-51895193F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86"/>
          <a:stretch/>
        </p:blipFill>
        <p:spPr>
          <a:xfrm>
            <a:off x="1651203" y="1923392"/>
            <a:ext cx="8889593" cy="3667394"/>
          </a:xfrm>
        </p:spPr>
      </p:pic>
    </p:spTree>
    <p:extLst>
      <p:ext uri="{BB962C8B-B14F-4D97-AF65-F5344CB8AC3E}">
        <p14:creationId xmlns:p14="http://schemas.microsoft.com/office/powerpoint/2010/main" val="34754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69D-9A02-3E43-BF9B-2EC51A44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3963-B63C-2545-A82B-244D0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will pass to the first alias, name is not important</a:t>
            </a:r>
          </a:p>
          <a:p>
            <a:r>
              <a:rPr lang="en-US" dirty="0"/>
              <a:t>Order of parameters matter but names do not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			What is the expected output?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8EFDF-41C0-BC4A-B9A2-76441F71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43315"/>
            <a:ext cx="4012324" cy="18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69D-9A02-3E43-BF9B-2EC51A44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3963-B63C-2545-A82B-244D0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will pass to the first Alias, name is not important</a:t>
            </a:r>
          </a:p>
          <a:p>
            <a:r>
              <a:rPr lang="en-US" dirty="0"/>
              <a:t>Order of parameters matter but names do not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			What is the expected output?</a:t>
            </a:r>
          </a:p>
          <a:p>
            <a:pPr marL="0" indent="0">
              <a:buNone/>
            </a:pPr>
            <a:r>
              <a:rPr lang="en-US" dirty="0"/>
              <a:t>						4 </a:t>
            </a:r>
            <a:r>
              <a:rPr lang="en-US" dirty="0">
                <a:sym typeface="Wingdings" pitchFamily="2" charset="2"/>
              </a:rPr>
              <a:t>--&gt; 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8EFDF-41C0-BC4A-B9A2-76441F71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43315"/>
            <a:ext cx="4012324" cy="1896119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2E05B45B-7B69-F24D-B639-AA664C294249}"/>
              </a:ext>
            </a:extLst>
          </p:cNvPr>
          <p:cNvCxnSpPr/>
          <p:nvPr/>
        </p:nvCxnSpPr>
        <p:spPr>
          <a:xfrm rot="5400000" flipH="1" flipV="1">
            <a:off x="2485697" y="3946635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EF49BE4-919C-6D4E-9CBA-45B5B01823B1}"/>
              </a:ext>
            </a:extLst>
          </p:cNvPr>
          <p:cNvCxnSpPr/>
          <p:nvPr/>
        </p:nvCxnSpPr>
        <p:spPr>
          <a:xfrm rot="5400000" flipH="1" flipV="1">
            <a:off x="2833854" y="3954890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69D-9A02-3E43-BF9B-2EC51A44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3963-B63C-2545-A82B-244D0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will pass to the first Alias, name is not important</a:t>
            </a:r>
          </a:p>
          <a:p>
            <a:r>
              <a:rPr lang="en-US" dirty="0"/>
              <a:t>Order of parameters matter but names do not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			What is the expected output?</a:t>
            </a:r>
          </a:p>
          <a:p>
            <a:pPr marL="0" indent="0">
              <a:buNone/>
            </a:pPr>
            <a:r>
              <a:rPr lang="en-US" dirty="0"/>
              <a:t>						4 </a:t>
            </a:r>
            <a:r>
              <a:rPr lang="en-US" dirty="0">
                <a:sym typeface="Wingdings" pitchFamily="2" charset="2"/>
              </a:rPr>
              <a:t>--&gt; 5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			What if I invoke with a missing parameter, 					e.g., </a:t>
            </a:r>
            <a:r>
              <a:rPr lang="en-US" dirty="0" err="1">
                <a:sym typeface="Wingdings" pitchFamily="2" charset="2"/>
              </a:rPr>
              <a:t>myFunction</a:t>
            </a:r>
            <a:r>
              <a:rPr lang="en-US" dirty="0">
                <a:sym typeface="Wingdings" pitchFamily="2" charset="2"/>
              </a:rPr>
              <a:t>(x)?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		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8EFDF-41C0-BC4A-B9A2-76441F71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43315"/>
            <a:ext cx="4012324" cy="1896119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2E05B45B-7B69-F24D-B639-AA664C294249}"/>
              </a:ext>
            </a:extLst>
          </p:cNvPr>
          <p:cNvCxnSpPr/>
          <p:nvPr/>
        </p:nvCxnSpPr>
        <p:spPr>
          <a:xfrm rot="5400000" flipH="1" flipV="1">
            <a:off x="2485697" y="3946635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EF49BE4-919C-6D4E-9CBA-45B5B01823B1}"/>
              </a:ext>
            </a:extLst>
          </p:cNvPr>
          <p:cNvCxnSpPr/>
          <p:nvPr/>
        </p:nvCxnSpPr>
        <p:spPr>
          <a:xfrm rot="5400000" flipH="1" flipV="1">
            <a:off x="2833854" y="3954890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69D-9A02-3E43-BF9B-2EC51A44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3963-B63C-2545-A82B-244D0533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Arguments will pass to the first Alias, name is not important</a:t>
            </a:r>
          </a:p>
          <a:p>
            <a:r>
              <a:rPr lang="en-US" dirty="0"/>
              <a:t>Order of parameters matter but names do not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			What is the expected output?</a:t>
            </a:r>
          </a:p>
          <a:p>
            <a:pPr marL="0" indent="0">
              <a:buNone/>
            </a:pPr>
            <a:r>
              <a:rPr lang="en-US" dirty="0"/>
              <a:t>						4 </a:t>
            </a:r>
            <a:r>
              <a:rPr lang="en-US" dirty="0">
                <a:sym typeface="Wingdings" pitchFamily="2" charset="2"/>
              </a:rPr>
              <a:t>--&gt; 5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			What if I invoke with a missing parameter, 						e.g., </a:t>
            </a:r>
            <a:r>
              <a:rPr lang="en-US" dirty="0" err="1">
                <a:sym typeface="Wingdings" pitchFamily="2" charset="2"/>
              </a:rPr>
              <a:t>myFunction</a:t>
            </a:r>
            <a:r>
              <a:rPr lang="en-US" dirty="0">
                <a:sym typeface="Wingdings" pitchFamily="2" charset="2"/>
              </a:rPr>
              <a:t>(x)?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Compiler error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			This is because </a:t>
            </a:r>
            <a:r>
              <a:rPr lang="en-US" dirty="0" err="1">
                <a:sym typeface="Wingdings" pitchFamily="2" charset="2"/>
              </a:rPr>
              <a:t>myFunction</a:t>
            </a:r>
            <a:r>
              <a:rPr lang="en-US" dirty="0">
                <a:sym typeface="Wingdings" pitchFamily="2" charset="2"/>
              </a:rPr>
              <a:t> is expecting 2 					arguments. Tip, we can pass an empty 						parameter such 0 or “” for strings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8EFDF-41C0-BC4A-B9A2-76441F71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43315"/>
            <a:ext cx="4012324" cy="1896119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2E05B45B-7B69-F24D-B639-AA664C294249}"/>
              </a:ext>
            </a:extLst>
          </p:cNvPr>
          <p:cNvCxnSpPr/>
          <p:nvPr/>
        </p:nvCxnSpPr>
        <p:spPr>
          <a:xfrm rot="5400000" flipH="1" flipV="1">
            <a:off x="2485697" y="3946635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EF49BE4-919C-6D4E-9CBA-45B5B01823B1}"/>
              </a:ext>
            </a:extLst>
          </p:cNvPr>
          <p:cNvCxnSpPr/>
          <p:nvPr/>
        </p:nvCxnSpPr>
        <p:spPr>
          <a:xfrm rot="5400000" flipH="1" flipV="1">
            <a:off x="2833854" y="3954890"/>
            <a:ext cx="1303283" cy="47296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a function will take its arguments, do some computation, and </a:t>
            </a:r>
            <a:r>
              <a:rPr lang="en-US" b="1" dirty="0"/>
              <a:t>return </a:t>
            </a:r>
            <a:r>
              <a:rPr lang="en-US" dirty="0"/>
              <a:t>a value to be used as the value of the function call in the calling expressions. The </a:t>
            </a:r>
            <a:r>
              <a:rPr lang="en-US" b="1" dirty="0"/>
              <a:t>return</a:t>
            </a:r>
            <a:r>
              <a:rPr lang="en-US" dirty="0"/>
              <a:t> keyword is used for this.</a:t>
            </a:r>
          </a:p>
          <a:p>
            <a:pPr marL="0" indent="0">
              <a:buNone/>
            </a:pPr>
            <a:r>
              <a:rPr lang="en-US" b="1" dirty="0"/>
              <a:t>					</a:t>
            </a:r>
            <a:r>
              <a:rPr lang="en-US" dirty="0"/>
              <a:t>What is the expected output?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1FA09-03F5-7E4C-AAA7-700E59A6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3125952"/>
            <a:ext cx="3602421" cy="18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a function will take its arguments, do some computation, and </a:t>
            </a:r>
            <a:r>
              <a:rPr lang="en-US" b="1" dirty="0"/>
              <a:t>return </a:t>
            </a:r>
            <a:r>
              <a:rPr lang="en-US" dirty="0"/>
              <a:t>a value to be used as the value of the function call in the calling expressions. The </a:t>
            </a:r>
            <a:r>
              <a:rPr lang="en-US" b="1" dirty="0"/>
              <a:t>return</a:t>
            </a:r>
            <a:r>
              <a:rPr lang="en-US" dirty="0"/>
              <a:t> keyword is used for this.</a:t>
            </a:r>
          </a:p>
          <a:p>
            <a:pPr marL="0" indent="0">
              <a:buNone/>
            </a:pPr>
            <a:r>
              <a:rPr lang="en-US" b="1" dirty="0"/>
              <a:t>					</a:t>
            </a:r>
            <a:r>
              <a:rPr lang="en-US" dirty="0"/>
              <a:t>What is the expected output?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1FA09-03F5-7E4C-AAA7-700E59A6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3125952"/>
            <a:ext cx="3602421" cy="1827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32E78-C230-1B41-9962-ED1A963F8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5"/>
          <a:stretch/>
        </p:blipFill>
        <p:spPr>
          <a:xfrm>
            <a:off x="6096000" y="3403861"/>
            <a:ext cx="2863235" cy="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a function will take its arguments, do some computation, and </a:t>
            </a:r>
            <a:r>
              <a:rPr lang="en-US" b="1" dirty="0"/>
              <a:t>return </a:t>
            </a:r>
            <a:r>
              <a:rPr lang="en-US" dirty="0"/>
              <a:t>a value to be used as the value of the function call in the calling expressions. The </a:t>
            </a:r>
            <a:r>
              <a:rPr lang="en-US" b="1" dirty="0"/>
              <a:t>return</a:t>
            </a:r>
            <a:r>
              <a:rPr lang="en-US" dirty="0"/>
              <a:t> keyword is used for this.</a:t>
            </a:r>
          </a:p>
          <a:p>
            <a:pPr marL="0" indent="0">
              <a:buNone/>
            </a:pPr>
            <a:r>
              <a:rPr lang="en-US" b="1" dirty="0"/>
              <a:t>					</a:t>
            </a:r>
            <a:r>
              <a:rPr lang="en-US" dirty="0"/>
              <a:t>What is the expected output?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E5E39-A54A-2E40-9C58-8C4DF6E0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3080449"/>
            <a:ext cx="3339663" cy="16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</a:t>
            </a:r>
          </a:p>
          <a:p>
            <a:r>
              <a:rPr lang="en-US" dirty="0"/>
              <a:t>Conditional</a:t>
            </a:r>
          </a:p>
          <a:p>
            <a:r>
              <a:rPr lang="en-US" b="1" dirty="0"/>
              <a:t>Store &amp; Reuse</a:t>
            </a:r>
          </a:p>
          <a:p>
            <a:r>
              <a:rPr lang="en-US" dirty="0"/>
              <a:t>Iteration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a function will take its arguments, do some computation, and </a:t>
            </a:r>
            <a:r>
              <a:rPr lang="en-US" b="1" dirty="0"/>
              <a:t>return </a:t>
            </a:r>
            <a:r>
              <a:rPr lang="en-US" dirty="0"/>
              <a:t>a value to be used as the value of the function call in the calling expressions. The </a:t>
            </a:r>
            <a:r>
              <a:rPr lang="en-US" b="1" dirty="0"/>
              <a:t>return</a:t>
            </a:r>
            <a:r>
              <a:rPr lang="en-US" dirty="0"/>
              <a:t> keyword is used for this.</a:t>
            </a:r>
          </a:p>
          <a:p>
            <a:pPr marL="0" indent="0">
              <a:buNone/>
            </a:pPr>
            <a:r>
              <a:rPr lang="en-US" b="1" dirty="0"/>
              <a:t>					</a:t>
            </a:r>
            <a:r>
              <a:rPr lang="en-US" dirty="0"/>
              <a:t>What is the expected output?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E5E39-A54A-2E40-9C58-8C4DF6E0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3080449"/>
            <a:ext cx="3339663" cy="1678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943F6-FD96-EE49-9379-BF7AD3E5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91" y="3429000"/>
            <a:ext cx="2584450" cy="7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also can assign return values by functions to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F4ABF-BEE4-AB4F-9794-DC489B3C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535838"/>
            <a:ext cx="3277553" cy="227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874EA-BF78-3F4D-9532-34E0110CF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5"/>
          <a:stretch/>
        </p:blipFill>
        <p:spPr>
          <a:xfrm>
            <a:off x="1295399" y="5155324"/>
            <a:ext cx="2863235" cy="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29-70EB-DA46-BEDD-8131603C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3499-4FE0-4043-9D38-EBBF9B32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FA648-80AA-8E42-9C8C-FE3548D28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0"/>
          <a:stretch/>
        </p:blipFill>
        <p:spPr>
          <a:xfrm>
            <a:off x="1743144" y="1981201"/>
            <a:ext cx="8705711" cy="35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07CF2-89FE-E147-9815-C1CBCFC44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79136"/>
            <a:ext cx="9601200" cy="4506052"/>
          </a:xfrm>
        </p:spPr>
      </p:pic>
    </p:spTree>
    <p:extLst>
      <p:ext uri="{BB962C8B-B14F-4D97-AF65-F5344CB8AC3E}">
        <p14:creationId xmlns:p14="http://schemas.microsoft.com/office/powerpoint/2010/main" val="184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6A44BD-4F0F-C447-B44E-83CE6DB80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45" y="1228189"/>
            <a:ext cx="9339377" cy="4153108"/>
          </a:xfrm>
        </p:spPr>
      </p:pic>
    </p:spTree>
    <p:extLst>
      <p:ext uri="{BB962C8B-B14F-4D97-AF65-F5344CB8AC3E}">
        <p14:creationId xmlns:p14="http://schemas.microsoft.com/office/powerpoint/2010/main" val="14244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eech">
            <a:extLst>
              <a:ext uri="{FF2B5EF4-FFF2-40B4-BE49-F238E27FC236}">
                <a16:creationId xmlns:a16="http://schemas.microsoft.com/office/drawing/2014/main" id="{E6F326C6-28A7-704A-BE87-9A9EE4D5C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882" y="735723"/>
            <a:ext cx="7197242" cy="5149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13C9F-7699-2345-AFE0-9FDC0738B9E0}"/>
              </a:ext>
            </a:extLst>
          </p:cNvPr>
          <p:cNvSpPr txBox="1"/>
          <p:nvPr/>
        </p:nvSpPr>
        <p:spPr>
          <a:xfrm>
            <a:off x="3519793" y="1977535"/>
            <a:ext cx="3983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start coding and implementing large programs, and you are able to write/use functions effectively, it will come up in your mind, </a:t>
            </a:r>
            <a:r>
              <a:rPr lang="en-US" dirty="0" err="1"/>
              <a:t>oooh</a:t>
            </a:r>
            <a:r>
              <a:rPr lang="en-US" dirty="0"/>
              <a:t>! I can use a function here to avoid redundancy or for a more efficient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1EAF-A837-3942-A63F-8482AC8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&amp; Reuse /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6D78-022C-D84C-9F65-19027227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Programmers do not like to repeat themselves</a:t>
            </a:r>
          </a:p>
          <a:p>
            <a:r>
              <a:rPr lang="en-US" dirty="0"/>
              <a:t>Avoid Redundant lines of code</a:t>
            </a:r>
          </a:p>
          <a:p>
            <a:r>
              <a:rPr lang="en-US" dirty="0"/>
              <a:t>If we have to use the same lines of code multiple times, we can store it in a function, and re-use it without re-typing the same lines of code</a:t>
            </a:r>
          </a:p>
          <a:p>
            <a:r>
              <a:rPr lang="en-US" dirty="0"/>
              <a:t>Functions are where we store code that we need to re-use</a:t>
            </a:r>
          </a:p>
          <a:p>
            <a:r>
              <a:rPr lang="en-US" dirty="0"/>
              <a:t>Functions can be used for other purposes, such as Object Oriented Programming, helper functions, more efficient code, and many others. For now, lets focus on store &amp; reuse to avoid redundant code PyCharm does not like redundancy, and, it will warn you for repeated lines</a:t>
            </a:r>
          </a:p>
          <a:p>
            <a:r>
              <a:rPr lang="en-US" dirty="0"/>
              <a:t>Remember indentations code blocks. Code that belongs to a function must be intended to let the compiler know that, these lines of code inside the function</a:t>
            </a:r>
          </a:p>
        </p:txBody>
      </p:sp>
    </p:spTree>
    <p:extLst>
      <p:ext uri="{BB962C8B-B14F-4D97-AF65-F5344CB8AC3E}">
        <p14:creationId xmlns:p14="http://schemas.microsoft.com/office/powerpoint/2010/main" val="29591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1F71-157E-0148-BE3A-8FA5E4A0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1A0153-7FD5-4644-A170-E9DD6E812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46238"/>
            <a:ext cx="5448300" cy="1676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26800-0766-E14A-884D-05FAAD39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684630"/>
            <a:ext cx="3556000" cy="990600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7E8B923-219C-0148-B934-E9D02B3A92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34666" y="2201921"/>
            <a:ext cx="788273" cy="21020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5C5A99D-E23D-6940-A9F4-853FF564DF31}"/>
              </a:ext>
            </a:extLst>
          </p:cNvPr>
          <p:cNvCxnSpPr>
            <a:cxnSpLocks/>
          </p:cNvCxnSpPr>
          <p:nvPr/>
        </p:nvCxnSpPr>
        <p:spPr>
          <a:xfrm>
            <a:off x="2510878" y="2701160"/>
            <a:ext cx="2040101" cy="1072054"/>
          </a:xfrm>
          <a:prstGeom prst="curvedConnector3">
            <a:avLst>
              <a:gd name="adj1" fmla="val 15922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10C26E47-0BB2-6A49-B6BC-80408ADFCB53}"/>
              </a:ext>
            </a:extLst>
          </p:cNvPr>
          <p:cNvCxnSpPr>
            <a:cxnSpLocks/>
          </p:cNvCxnSpPr>
          <p:nvPr/>
        </p:nvCxnSpPr>
        <p:spPr>
          <a:xfrm>
            <a:off x="2848303" y="2921876"/>
            <a:ext cx="1271752" cy="1213330"/>
          </a:xfrm>
          <a:prstGeom prst="curvedConnector3">
            <a:avLst>
              <a:gd name="adj1" fmla="val 248347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F06F7EF0-FED7-6A47-98BF-FFB40A1B732C}"/>
              </a:ext>
            </a:extLst>
          </p:cNvPr>
          <p:cNvCxnSpPr>
            <a:cxnSpLocks/>
          </p:cNvCxnSpPr>
          <p:nvPr/>
        </p:nvCxnSpPr>
        <p:spPr>
          <a:xfrm>
            <a:off x="2848303" y="3142592"/>
            <a:ext cx="1702676" cy="1234968"/>
          </a:xfrm>
          <a:prstGeom prst="curvedConnector3">
            <a:avLst>
              <a:gd name="adj1" fmla="val 180864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8E37-1DA9-3645-AFD7-C247F4ED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179E2B-6B14-1F4B-A173-5A1CCF5A8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46238"/>
            <a:ext cx="6692900" cy="10287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37FDC-B7D2-5B4C-AA39-0DA700461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17613"/>
            <a:ext cx="3712350" cy="303049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77A46D5-CEA1-1049-8351-B20A2E4F70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92763" y="1986446"/>
            <a:ext cx="651661" cy="315310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CD119D93-6A54-674E-95FB-8DB87414D81D}"/>
              </a:ext>
            </a:extLst>
          </p:cNvPr>
          <p:cNvCxnSpPr>
            <a:cxnSpLocks/>
          </p:cNvCxnSpPr>
          <p:nvPr/>
        </p:nvCxnSpPr>
        <p:spPr>
          <a:xfrm rot="5400000">
            <a:off x="2884327" y="2264214"/>
            <a:ext cx="1345325" cy="81082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812ECA-37F4-F143-958D-9E8BEEF4828E}"/>
              </a:ext>
            </a:extLst>
          </p:cNvPr>
          <p:cNvSpPr txBox="1"/>
          <p:nvPr/>
        </p:nvSpPr>
        <p:spPr>
          <a:xfrm>
            <a:off x="1295400" y="3920359"/>
            <a:ext cx="669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First, we call the function</a:t>
            </a:r>
          </a:p>
          <a:p>
            <a:r>
              <a:rPr lang="en-US" dirty="0">
                <a:solidFill>
                  <a:srgbClr val="FF0000"/>
                </a:solidFill>
              </a:rPr>
              <a:t>Second, the function will execute its statements (print)</a:t>
            </a:r>
          </a:p>
        </p:txBody>
      </p:sp>
    </p:spTree>
    <p:extLst>
      <p:ext uri="{BB962C8B-B14F-4D97-AF65-F5344CB8AC3E}">
        <p14:creationId xmlns:p14="http://schemas.microsoft.com/office/powerpoint/2010/main" val="4333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781B-AC77-CF47-B8BA-2D0A28D3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34B86-9CB1-4D44-BBF8-38301FC6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46238"/>
            <a:ext cx="6972300" cy="3365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171A0-57A0-F54D-8D8E-72A6AC089D5D}"/>
              </a:ext>
            </a:extLst>
          </p:cNvPr>
          <p:cNvSpPr txBox="1"/>
          <p:nvPr/>
        </p:nvSpPr>
        <p:spPr>
          <a:xfrm>
            <a:off x="1295400" y="5263986"/>
            <a:ext cx="669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expected output?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C1E8FD-36CF-A54B-B13C-4027357CC774}"/>
              </a:ext>
            </a:extLst>
          </p:cNvPr>
          <p:cNvCxnSpPr>
            <a:cxnSpLocks/>
          </p:cNvCxnSpPr>
          <p:nvPr/>
        </p:nvCxnSpPr>
        <p:spPr>
          <a:xfrm flipH="1">
            <a:off x="3331780" y="1376855"/>
            <a:ext cx="977462" cy="2693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BE78AD-4874-934A-ABF3-7E155855D675}"/>
              </a:ext>
            </a:extLst>
          </p:cNvPr>
          <p:cNvSpPr txBox="1"/>
          <p:nvPr/>
        </p:nvSpPr>
        <p:spPr>
          <a:xfrm>
            <a:off x="4201511" y="1126128"/>
            <a:ext cx="2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18739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781B-AC77-CF47-B8BA-2D0A28D3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34B86-9CB1-4D44-BBF8-38301FC6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46238"/>
            <a:ext cx="6972300" cy="3365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171A0-57A0-F54D-8D8E-72A6AC089D5D}"/>
              </a:ext>
            </a:extLst>
          </p:cNvPr>
          <p:cNvSpPr txBox="1"/>
          <p:nvPr/>
        </p:nvSpPr>
        <p:spPr>
          <a:xfrm>
            <a:off x="1295400" y="5263986"/>
            <a:ext cx="669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expected output?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69FF-BEF8-0D48-93CF-AB8F1D28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693" y="5263985"/>
            <a:ext cx="3722007" cy="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32E5-C1E6-4C4E-A066-55138846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10FFA-39A1-ED4C-A599-CA8C659E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69567"/>
            <a:ext cx="4317124" cy="3568473"/>
          </a:xfrm>
        </p:spPr>
        <p:txBody>
          <a:bodyPr>
            <a:normAutofit/>
          </a:bodyPr>
          <a:lstStyle/>
          <a:p>
            <a:r>
              <a:rPr lang="en-US" dirty="0" err="1"/>
              <a:t>maximum_number</a:t>
            </a:r>
            <a:r>
              <a:rPr lang="en-US" dirty="0"/>
              <a:t> = max(”1234”) </a:t>
            </a:r>
          </a:p>
          <a:p>
            <a:pPr lvl="1"/>
            <a:r>
              <a:rPr lang="en-US" dirty="0"/>
              <a:t>Output is 4</a:t>
            </a:r>
          </a:p>
          <a:p>
            <a:r>
              <a:rPr lang="en-US" dirty="0" err="1"/>
              <a:t>maximum_letter</a:t>
            </a:r>
            <a:r>
              <a:rPr lang="en-US" dirty="0"/>
              <a:t> = max(“</a:t>
            </a:r>
            <a:r>
              <a:rPr lang="en-US" dirty="0" err="1"/>
              <a:t>xyz</a:t>
            </a:r>
            <a:r>
              <a:rPr lang="en-US" dirty="0"/>
              <a:t> XYZ”)</a:t>
            </a:r>
          </a:p>
          <a:p>
            <a:pPr lvl="1"/>
            <a:r>
              <a:rPr lang="en-US" dirty="0"/>
              <a:t>Output is z</a:t>
            </a:r>
          </a:p>
          <a:p>
            <a:r>
              <a:rPr lang="en-US" dirty="0" err="1"/>
              <a:t>maximum_letter</a:t>
            </a:r>
            <a:r>
              <a:rPr lang="en-US" dirty="0"/>
              <a:t> = max(“XYZ XYZ”)</a:t>
            </a:r>
          </a:p>
          <a:p>
            <a:pPr lvl="1"/>
            <a:r>
              <a:rPr lang="en-US" dirty="0"/>
              <a:t>Z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CB314-5605-2141-A019-487287702D07}"/>
              </a:ext>
            </a:extLst>
          </p:cNvPr>
          <p:cNvSpPr txBox="1"/>
          <p:nvPr/>
        </p:nvSpPr>
        <p:spPr>
          <a:xfrm>
            <a:off x="1295399" y="1646238"/>
            <a:ext cx="960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is the smallest 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case is always first. E.g., y is greater than Y. According to the ASCII table</a:t>
            </a:r>
          </a:p>
          <a:p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CE877D0-5C99-154A-932D-D35AC116570A}"/>
              </a:ext>
            </a:extLst>
          </p:cNvPr>
          <p:cNvSpPr txBox="1">
            <a:spLocks/>
          </p:cNvSpPr>
          <p:nvPr/>
        </p:nvSpPr>
        <p:spPr>
          <a:xfrm>
            <a:off x="6390290" y="2490740"/>
            <a:ext cx="4506310" cy="356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minimum_letter</a:t>
            </a:r>
            <a:r>
              <a:rPr lang="en-US" dirty="0"/>
              <a:t> = min(“Hello World”)</a:t>
            </a:r>
          </a:p>
          <a:p>
            <a:pPr lvl="1"/>
            <a:r>
              <a:rPr lang="en-US" dirty="0"/>
              <a:t>Output is </a:t>
            </a:r>
          </a:p>
          <a:p>
            <a:r>
              <a:rPr lang="en-US" dirty="0" err="1"/>
              <a:t>minimum_letter</a:t>
            </a:r>
            <a:r>
              <a:rPr lang="en-US" dirty="0"/>
              <a:t> = min(“Hello World”)</a:t>
            </a:r>
          </a:p>
          <a:p>
            <a:pPr lvl="1"/>
            <a:r>
              <a:rPr lang="en-US" dirty="0"/>
              <a:t>Output is H</a:t>
            </a:r>
          </a:p>
          <a:p>
            <a:r>
              <a:rPr lang="en-US" dirty="0" err="1"/>
              <a:t>minimum_number</a:t>
            </a:r>
            <a:r>
              <a:rPr lang="en-US" dirty="0"/>
              <a:t> = min(“1234)</a:t>
            </a:r>
          </a:p>
          <a:p>
            <a:pPr lvl="1"/>
            <a:r>
              <a:rPr lang="en-US" dirty="0"/>
              <a:t>Output is 1</a:t>
            </a:r>
          </a:p>
          <a:p>
            <a:pPr marL="27432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Diamond Grid 16x9</Template>
  <TotalTime>1200</TotalTime>
  <Words>748</Words>
  <Application>Microsoft Macintosh PowerPoint</Application>
  <PresentationFormat>Widescreen</PresentationFormat>
  <Paragraphs>112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Diamond Grid 16x9</vt:lpstr>
      <vt:lpstr>Introduction to Computer Science</vt:lpstr>
      <vt:lpstr>Functions</vt:lpstr>
      <vt:lpstr>Summary</vt:lpstr>
      <vt:lpstr>Store &amp; Reuse / Functions</vt:lpstr>
      <vt:lpstr>Functions</vt:lpstr>
      <vt:lpstr>Functions</vt:lpstr>
      <vt:lpstr>Functions</vt:lpstr>
      <vt:lpstr>Functions</vt:lpstr>
      <vt:lpstr>Max and Min Functions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Own Functions</vt:lpstr>
      <vt:lpstr>PowerPoint Presentation</vt:lpstr>
      <vt:lpstr>PowerPoint Presentation</vt:lpstr>
      <vt:lpstr>PowerPoint Presentation</vt:lpstr>
      <vt:lpstr>Arguments STOP HERE</vt:lpstr>
      <vt:lpstr>Parameters</vt:lpstr>
      <vt:lpstr>Parameters</vt:lpstr>
      <vt:lpstr>Parameters</vt:lpstr>
      <vt:lpstr>Parameters</vt:lpstr>
      <vt:lpstr>Parameters</vt:lpstr>
      <vt:lpstr>Return Values</vt:lpstr>
      <vt:lpstr>Return Values</vt:lpstr>
      <vt:lpstr>Return Values</vt:lpstr>
      <vt:lpstr>Return Values</vt:lpstr>
      <vt:lpstr>Return Values</vt:lpstr>
      <vt:lpstr>Return Values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Ameen Abdel Hai</dc:creator>
  <cp:lastModifiedBy>Ameen Abdel Hai</cp:lastModifiedBy>
  <cp:revision>48</cp:revision>
  <dcterms:created xsi:type="dcterms:W3CDTF">2018-07-23T19:45:18Z</dcterms:created>
  <dcterms:modified xsi:type="dcterms:W3CDTF">2019-09-23T11:16:39Z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