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 id="2147483653" r:id="rId2"/>
  </p:sldMasterIdLst>
  <p:notesMasterIdLst>
    <p:notesMasterId r:id="rId6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Lst>
  <p:sldSz cx="9144000" cy="6858000" type="screen4x3"/>
  <p:notesSz cx="6858000" cy="9144000"/>
  <p:embeddedFontLst>
    <p:embeddedFont>
      <p:font typeface="Calibri" panose="020F0502020204030204" pitchFamily="34" charset="0"/>
      <p:regular r:id="rId62"/>
      <p:bold r:id="rId63"/>
      <p:italic r:id="rId64"/>
      <p:boldItalic r:id="rId65"/>
    </p:embeddedFont>
    <p:embeddedFont>
      <p:font typeface="Source Sans Pro" panose="020B0503030403020204" pitchFamily="34"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97"/>
    <p:restoredTop sz="94394"/>
  </p:normalViewPr>
  <p:slideViewPr>
    <p:cSldViewPr snapToGrid="0" snapToObjects="1">
      <p:cViewPr varScale="1">
        <p:scale>
          <a:sx n="103" d="100"/>
          <a:sy n="103" d="100"/>
        </p:scale>
        <p:origin x="15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2.fntdata"/><Relationship Id="rId68"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5.fntdata"/><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3.fntdata"/><Relationship Id="rId69" Type="http://schemas.openxmlformats.org/officeDocument/2006/relationships/font" Target="fonts/font8.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6.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1.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font" Target="fonts/font4.fntdata"/><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38" name="Google Shape;138;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This example is discussed on Pages 178-179.</a:t>
            </a:r>
            <a:endParaRPr/>
          </a:p>
        </p:txBody>
      </p:sp>
      <p:sp>
        <p:nvSpPr>
          <p:cNvPr id="139" name="Google Shape;139;p1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47" name="Google Shape;147;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This example is discussed on Page 181.</a:t>
            </a:r>
            <a:endParaRPr/>
          </a:p>
        </p:txBody>
      </p:sp>
      <p:sp>
        <p:nvSpPr>
          <p:cNvPr id="148" name="Google Shape;148;p1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56" name="Google Shape;156;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This example is discussed on Pages 182-183.</a:t>
            </a:r>
            <a:endParaRPr/>
          </a:p>
        </p:txBody>
      </p:sp>
      <p:sp>
        <p:nvSpPr>
          <p:cNvPr id="157" name="Google Shape;157;p16: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65" name="Google Shape;165;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This example is discussed on Pages 183-184.</a:t>
            </a:r>
            <a:endParaRPr/>
          </a:p>
        </p:txBody>
      </p:sp>
      <p:sp>
        <p:nvSpPr>
          <p:cNvPr id="166" name="Google Shape;166;p17: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74" name="Google Shape;17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
        <p:nvSpPr>
          <p:cNvPr id="175" name="Google Shape;175;p18: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83" name="Google Shape;183;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This example is discussed on Page 184.</a:t>
            </a:r>
            <a:endParaRPr/>
          </a:p>
        </p:txBody>
      </p:sp>
      <p:sp>
        <p:nvSpPr>
          <p:cNvPr id="184" name="Google Shape;184;p19: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92" name="Google Shape;192;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This example is discussed on Page 184.</a:t>
            </a:r>
            <a:endParaRPr/>
          </a:p>
        </p:txBody>
      </p:sp>
      <p:sp>
        <p:nvSpPr>
          <p:cNvPr id="193" name="Google Shape;193;p20: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01" name="Google Shape;201;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This example is discussed on Page 184.</a:t>
            </a:r>
            <a:endParaRPr/>
          </a:p>
        </p:txBody>
      </p:sp>
      <p:sp>
        <p:nvSpPr>
          <p:cNvPr id="202" name="Google Shape;202;p2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11" name="Google Shape;211;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This example is discussed on Page 185.</a:t>
            </a:r>
            <a:endParaRPr/>
          </a:p>
        </p:txBody>
      </p:sp>
      <p:sp>
        <p:nvSpPr>
          <p:cNvPr id="212" name="Google Shape;212;p2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20" name="Google Shape;220;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This example is discussed on Page 185.</a:t>
            </a:r>
            <a:endParaRPr/>
          </a:p>
        </p:txBody>
      </p:sp>
      <p:sp>
        <p:nvSpPr>
          <p:cNvPr id="221" name="Google Shape;221;p2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 name="Google Shape;6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29" name="Google Shape;229;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
        <p:nvSpPr>
          <p:cNvPr id="230" name="Google Shape;230;p2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43" name="Google Shape;243;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From the business use point of view, the enforcement of user-defined constraints is more important than which actual method of implementing the user-defined constraint was chosen.  Often, when there is more than one method available, the choice is made based on technical considerations, such as which of the methods provides for the fastest execution.</a:t>
            </a:r>
            <a:endParaRPr/>
          </a:p>
          <a:p>
            <a:pPr marL="0" marR="0" lvl="0" indent="0" algn="l" rtl="0">
              <a:spcBef>
                <a:spcPts val="0"/>
              </a:spcBef>
              <a:spcAft>
                <a:spcPts val="0"/>
              </a:spcAft>
              <a:buNone/>
            </a:pPr>
            <a:endParaRPr sz="1800" b="0" i="0" u="none" strike="noStrike" cap="none"/>
          </a:p>
        </p:txBody>
      </p:sp>
      <p:sp>
        <p:nvSpPr>
          <p:cNvPr id="244" name="Google Shape;244;p26: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57" name="Google Shape;257;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
        <p:nvSpPr>
          <p:cNvPr id="258" name="Google Shape;258;p27: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71388507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7138850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g2713885073_0_0: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Calibri"/>
              <a:buNone/>
            </a:pPr>
            <a:fld id="{00000000-1234-1234-1234-123412341234}" type="slidenum">
              <a:rPr lang="en-US"/>
              <a:t>23</a:t>
            </a:fld>
            <a:endParaRPr sz="1400">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74" name="Google Shape;274;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This example is discussed on Pages 185-186</a:t>
            </a:r>
            <a:endParaRPr/>
          </a:p>
          <a:p>
            <a:pPr marL="0" marR="0" lvl="0" indent="0" algn="l" rtl="0">
              <a:spcBef>
                <a:spcPts val="0"/>
              </a:spcBef>
              <a:spcAft>
                <a:spcPts val="0"/>
              </a:spcAft>
              <a:buNone/>
            </a:pPr>
            <a:endParaRPr sz="1800" b="0" i="0" u="none" strike="noStrike" cap="none"/>
          </a:p>
        </p:txBody>
      </p:sp>
      <p:sp>
        <p:nvSpPr>
          <p:cNvPr id="275" name="Google Shape;275;p28: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83" name="Google Shape;283;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This example is discussed on Pages 185-186</a:t>
            </a:r>
            <a:endParaRPr/>
          </a:p>
          <a:p>
            <a:pPr marL="0" marR="0" lvl="0" indent="0" algn="l" rtl="0">
              <a:spcBef>
                <a:spcPts val="0"/>
              </a:spcBef>
              <a:spcAft>
                <a:spcPts val="0"/>
              </a:spcAft>
              <a:buNone/>
            </a:pPr>
            <a:endParaRPr sz="1800" b="0" i="0" u="none" strike="noStrike" cap="none"/>
          </a:p>
        </p:txBody>
      </p:sp>
      <p:sp>
        <p:nvSpPr>
          <p:cNvPr id="284" name="Google Shape;284;p29: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92" name="Google Shape;292;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This example is discussed on Pages 187-190</a:t>
            </a:r>
            <a:endParaRPr/>
          </a:p>
          <a:p>
            <a:pPr marL="0" marR="0" lvl="0" indent="0" algn="l" rtl="0">
              <a:spcBef>
                <a:spcPts val="0"/>
              </a:spcBef>
              <a:spcAft>
                <a:spcPts val="0"/>
              </a:spcAft>
              <a:buNone/>
            </a:pPr>
            <a:endParaRPr sz="1800" b="0" i="0" u="none" strike="noStrike" cap="none"/>
          </a:p>
        </p:txBody>
      </p:sp>
      <p:sp>
        <p:nvSpPr>
          <p:cNvPr id="293" name="Google Shape;293;p30: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01" name="Google Shape;301;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This example is discussed on Pages 187-190</a:t>
            </a:r>
            <a:endParaRPr/>
          </a:p>
          <a:p>
            <a:pPr marL="0" marR="0" lvl="0" indent="0" algn="l" rtl="0">
              <a:spcBef>
                <a:spcPts val="0"/>
              </a:spcBef>
              <a:spcAft>
                <a:spcPts val="0"/>
              </a:spcAft>
              <a:buNone/>
            </a:pPr>
            <a:endParaRPr sz="1800" b="0" i="0" u="none" strike="noStrike" cap="none"/>
          </a:p>
        </p:txBody>
      </p:sp>
      <p:sp>
        <p:nvSpPr>
          <p:cNvPr id="302" name="Google Shape;302;p3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10" name="Google Shape;310;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This example is discussed on Pages 187-190</a:t>
            </a:r>
            <a:endParaRPr/>
          </a:p>
          <a:p>
            <a:pPr marL="0" marR="0" lvl="0" indent="0" algn="l" rtl="0">
              <a:spcBef>
                <a:spcPts val="0"/>
              </a:spcBef>
              <a:spcAft>
                <a:spcPts val="0"/>
              </a:spcAft>
              <a:buNone/>
            </a:pPr>
            <a:endParaRPr sz="1800" b="0" i="0" u="none" strike="noStrike" cap="none"/>
          </a:p>
        </p:txBody>
      </p:sp>
      <p:sp>
        <p:nvSpPr>
          <p:cNvPr id="311" name="Google Shape;311;p3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19" name="Google Shape;319;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This example is discussed on Pages 187-190</a:t>
            </a:r>
            <a:endParaRPr/>
          </a:p>
          <a:p>
            <a:pPr marL="0" marR="0" lvl="0" indent="0" algn="l" rtl="0">
              <a:spcBef>
                <a:spcPts val="0"/>
              </a:spcBef>
              <a:spcAft>
                <a:spcPts val="0"/>
              </a:spcAft>
              <a:buNone/>
            </a:pPr>
            <a:endParaRPr sz="1800" b="0" i="0" u="none" strike="noStrike" cap="none"/>
          </a:p>
        </p:txBody>
      </p:sp>
      <p:sp>
        <p:nvSpPr>
          <p:cNvPr id="320" name="Google Shape;320;p3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71" name="Google Shape;71;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
        <p:nvSpPr>
          <p:cNvPr id="72" name="Google Shape;72;p7: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28" name="Google Shape;328;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This example is discussed on Pages 187-190</a:t>
            </a:r>
            <a:endParaRPr/>
          </a:p>
          <a:p>
            <a:pPr marL="0" marR="0" lvl="0" indent="0" algn="l" rtl="0">
              <a:spcBef>
                <a:spcPts val="0"/>
              </a:spcBef>
              <a:spcAft>
                <a:spcPts val="0"/>
              </a:spcAft>
              <a:buNone/>
            </a:pPr>
            <a:endParaRPr sz="1800" b="0" i="0" u="none" strike="noStrike" cap="none"/>
          </a:p>
        </p:txBody>
      </p:sp>
      <p:sp>
        <p:nvSpPr>
          <p:cNvPr id="329" name="Google Shape;329;p3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37" name="Google Shape;337;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This example is discussed on Pages 191-192</a:t>
            </a:r>
            <a:endParaRPr/>
          </a:p>
          <a:p>
            <a:pPr marL="0" marR="0" lvl="0" indent="0" algn="l" rtl="0">
              <a:spcBef>
                <a:spcPts val="0"/>
              </a:spcBef>
              <a:spcAft>
                <a:spcPts val="0"/>
              </a:spcAft>
              <a:buNone/>
            </a:pPr>
            <a:endParaRPr sz="1800" b="0" i="0" u="none" strike="noStrike" cap="none"/>
          </a:p>
        </p:txBody>
      </p:sp>
      <p:sp>
        <p:nvSpPr>
          <p:cNvPr id="338" name="Google Shape;338;p3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46" name="Google Shape;346;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This example is discussed on Pages 187-190</a:t>
            </a:r>
            <a:endParaRPr/>
          </a:p>
          <a:p>
            <a:pPr marL="0" marR="0" lvl="0" indent="0" algn="l" rtl="0">
              <a:spcBef>
                <a:spcPts val="0"/>
              </a:spcBef>
              <a:spcAft>
                <a:spcPts val="0"/>
              </a:spcAft>
              <a:buNone/>
            </a:pPr>
            <a:endParaRPr sz="1800" b="0" i="0" u="none" strike="noStrike" cap="none"/>
          </a:p>
        </p:txBody>
      </p:sp>
      <p:sp>
        <p:nvSpPr>
          <p:cNvPr id="347" name="Google Shape;347;p36: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55" name="Google Shape;355;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In the preceding examples, for the simplicity of illustration, we used the primary key value of the record as the index pointer.  In practice the value of the index pointer can be a physical address of the record on the disk or some other mechanism that relates to the physical location of records</a:t>
            </a:r>
            <a:endParaRPr/>
          </a:p>
          <a:p>
            <a:pPr marL="0" marR="0" lvl="0" indent="0" algn="l" rtl="0">
              <a:spcBef>
                <a:spcPts val="0"/>
              </a:spcBef>
              <a:spcAft>
                <a:spcPts val="0"/>
              </a:spcAft>
              <a:buFont typeface="Arial"/>
              <a:buNone/>
            </a:pPr>
            <a:endParaRPr sz="1800" b="0" i="0" u="none" strike="noStrike" cap="none"/>
          </a:p>
          <a:p>
            <a:pPr marL="0" marR="0" lvl="0" indent="0" algn="l" rtl="0">
              <a:spcBef>
                <a:spcPts val="0"/>
              </a:spcBef>
              <a:spcAft>
                <a:spcPts val="0"/>
              </a:spcAft>
              <a:buFont typeface="Arial"/>
              <a:buNone/>
            </a:pPr>
            <a:r>
              <a:rPr lang="en-US" sz="1800" b="0" i="0" u="none" strike="noStrike" cap="none"/>
              <a:t>No matter what logical and technical approaches are used by the DBMS to implement the index, the main point is: </a:t>
            </a:r>
            <a:r>
              <a:rPr lang="en-US" sz="1800" b="0" i="1" u="none" strike="noStrike" cap="none"/>
              <a:t>when an index is created it improves the performance of data search and retrieval.</a:t>
            </a:r>
            <a:endParaRPr/>
          </a:p>
        </p:txBody>
      </p:sp>
      <p:sp>
        <p:nvSpPr>
          <p:cNvPr id="356" name="Google Shape;356;p37: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4" name="Google Shape;364;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72" name="Google Shape;372;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
        <p:nvSpPr>
          <p:cNvPr id="373" name="Google Shape;373;p39: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81" name="Google Shape;381;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In most cases, a portion of intended users (often a majority of the users) of the database lack the time and/or expertise to engage in the direct use of the data in the database.  It is not reasonable to expect every person who needs to use the data from the database to write his or her own queries and other statements.</a:t>
            </a:r>
            <a:endParaRPr/>
          </a:p>
          <a:p>
            <a:pPr marL="0" marR="0" lvl="0" indent="0" algn="l" rtl="0">
              <a:spcBef>
                <a:spcPts val="0"/>
              </a:spcBef>
              <a:spcAft>
                <a:spcPts val="0"/>
              </a:spcAft>
              <a:buFont typeface="Arial"/>
              <a:buNone/>
            </a:pPr>
            <a:endParaRPr sz="1800" b="0" i="0" u="none" strike="noStrike" cap="none"/>
          </a:p>
          <a:p>
            <a:pPr marL="0" marR="0" lvl="0" indent="0" algn="l" rtl="0">
              <a:spcBef>
                <a:spcPts val="0"/>
              </a:spcBef>
              <a:spcAft>
                <a:spcPts val="0"/>
              </a:spcAft>
              <a:buNone/>
            </a:pPr>
            <a:endParaRPr sz="1800" b="0" i="0" u="none" strike="noStrike" cap="none"/>
          </a:p>
        </p:txBody>
      </p:sp>
      <p:sp>
        <p:nvSpPr>
          <p:cNvPr id="382" name="Google Shape;382;p40: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91" name="Google Shape;391;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
        <p:nvSpPr>
          <p:cNvPr id="392" name="Google Shape;392;p4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01" name="Google Shape;401;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This example is discussed on Pages 192-193</a:t>
            </a:r>
            <a:endParaRPr/>
          </a:p>
          <a:p>
            <a:pPr marL="0" marR="0" lvl="0" indent="0" algn="l" rtl="0">
              <a:spcBef>
                <a:spcPts val="0"/>
              </a:spcBef>
              <a:spcAft>
                <a:spcPts val="0"/>
              </a:spcAft>
              <a:buNone/>
            </a:pPr>
            <a:endParaRPr sz="1800" b="0" i="0" u="none" strike="noStrike" cap="none"/>
          </a:p>
        </p:txBody>
      </p:sp>
      <p:sp>
        <p:nvSpPr>
          <p:cNvPr id="402" name="Google Shape;402;p4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12" name="Google Shape;412;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This example is discussed on Page 193</a:t>
            </a:r>
            <a:endParaRPr/>
          </a:p>
          <a:p>
            <a:pPr marL="0" marR="0" lvl="0" indent="0" algn="l" rtl="0">
              <a:spcBef>
                <a:spcPts val="0"/>
              </a:spcBef>
              <a:spcAft>
                <a:spcPts val="0"/>
              </a:spcAft>
              <a:buNone/>
            </a:pPr>
            <a:endParaRPr sz="1800" b="0" i="0" u="none" strike="noStrike" cap="none"/>
          </a:p>
        </p:txBody>
      </p:sp>
      <p:sp>
        <p:nvSpPr>
          <p:cNvPr id="413" name="Google Shape;413;p4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84" name="Google Shape;8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
        <p:nvSpPr>
          <p:cNvPr id="85" name="Google Shape;85;p8: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21" name="Google Shape;421;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This example is discussed on Pages 193-194</a:t>
            </a:r>
            <a:endParaRPr/>
          </a:p>
          <a:p>
            <a:pPr marL="0" marR="0" lvl="0" indent="0" algn="l" rtl="0">
              <a:spcBef>
                <a:spcPts val="0"/>
              </a:spcBef>
              <a:spcAft>
                <a:spcPts val="0"/>
              </a:spcAft>
              <a:buNone/>
            </a:pPr>
            <a:endParaRPr sz="1800" b="0" i="0" u="none" strike="noStrike" cap="none"/>
          </a:p>
        </p:txBody>
      </p:sp>
      <p:sp>
        <p:nvSpPr>
          <p:cNvPr id="422" name="Google Shape;422;p4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30" name="Google Shape;430;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
        <p:nvSpPr>
          <p:cNvPr id="431" name="Google Shape;431;p4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39" name="Google Shape;439;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This example is discussed on Pages 194-195</a:t>
            </a:r>
            <a:endParaRPr/>
          </a:p>
        </p:txBody>
      </p:sp>
      <p:sp>
        <p:nvSpPr>
          <p:cNvPr id="440" name="Google Shape;440;p46: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48" name="Google Shape;448;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Front-end applications can be accessible separately on their own or via an interface that allows the user to choose an application that they need.</a:t>
            </a:r>
            <a:endParaRPr/>
          </a:p>
          <a:p>
            <a:pPr marL="0" marR="0" lvl="0" indent="0" algn="l" rtl="0">
              <a:spcBef>
                <a:spcPts val="0"/>
              </a:spcBef>
              <a:spcAft>
                <a:spcPts val="0"/>
              </a:spcAft>
              <a:buNone/>
            </a:pPr>
            <a:endParaRPr sz="1800" b="0" i="0" u="none" strike="noStrike" cap="none"/>
          </a:p>
        </p:txBody>
      </p:sp>
      <p:sp>
        <p:nvSpPr>
          <p:cNvPr id="449" name="Google Shape;449;p47: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57" name="Google Shape;457;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This example is discussed on Pages 195-196</a:t>
            </a:r>
            <a:endParaRPr/>
          </a:p>
          <a:p>
            <a:pPr marL="0" marR="0" lvl="0" indent="0" algn="l" rtl="0">
              <a:spcBef>
                <a:spcPts val="0"/>
              </a:spcBef>
              <a:spcAft>
                <a:spcPts val="0"/>
              </a:spcAft>
              <a:buNone/>
            </a:pPr>
            <a:endParaRPr sz="1800" b="0" i="0" u="none" strike="noStrike" cap="none"/>
          </a:p>
        </p:txBody>
      </p:sp>
      <p:sp>
        <p:nvSpPr>
          <p:cNvPr id="458" name="Google Shape;458;p48: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66" name="Google Shape;466;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This example is discussed on Pages 196-197</a:t>
            </a:r>
            <a:endParaRPr/>
          </a:p>
          <a:p>
            <a:pPr marL="0" marR="0" lvl="0" indent="0" algn="l" rtl="0">
              <a:spcBef>
                <a:spcPts val="0"/>
              </a:spcBef>
              <a:spcAft>
                <a:spcPts val="0"/>
              </a:spcAft>
              <a:buNone/>
            </a:pPr>
            <a:endParaRPr sz="1800" b="0" i="0" u="none" strike="noStrike" cap="none"/>
          </a:p>
        </p:txBody>
      </p:sp>
      <p:sp>
        <p:nvSpPr>
          <p:cNvPr id="467" name="Google Shape;467;p49: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75" name="Google Shape;475;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This example is discussed on Pages 196-197</a:t>
            </a:r>
            <a:endParaRPr/>
          </a:p>
          <a:p>
            <a:pPr marL="0" marR="0" lvl="0" indent="0" algn="l" rtl="0">
              <a:spcBef>
                <a:spcPts val="0"/>
              </a:spcBef>
              <a:spcAft>
                <a:spcPts val="0"/>
              </a:spcAft>
              <a:buNone/>
            </a:pPr>
            <a:endParaRPr sz="1800" b="0" i="0" u="none" strike="noStrike" cap="none"/>
          </a:p>
        </p:txBody>
      </p:sp>
      <p:sp>
        <p:nvSpPr>
          <p:cNvPr id="476" name="Google Shape;476;p50: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84" name="Google Shape;484;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
        <p:nvSpPr>
          <p:cNvPr id="485" name="Google Shape;485;p5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93" name="Google Shape;493;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Example given on Page 197.</a:t>
            </a:r>
            <a:endParaRPr/>
          </a:p>
        </p:txBody>
      </p:sp>
      <p:sp>
        <p:nvSpPr>
          <p:cNvPr id="494" name="Google Shape;494;p5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02" name="Google Shape;502;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Example given on Page 198.</a:t>
            </a:r>
            <a:endParaRPr/>
          </a:p>
        </p:txBody>
      </p:sp>
      <p:sp>
        <p:nvSpPr>
          <p:cNvPr id="503" name="Google Shape;503;p5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93" name="Google Shape;9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
        <p:nvSpPr>
          <p:cNvPr id="94" name="Google Shape;94;p9: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11" name="Google Shape;511;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Example given on Page 198.</a:t>
            </a:r>
            <a:endParaRPr/>
          </a:p>
        </p:txBody>
      </p:sp>
      <p:sp>
        <p:nvSpPr>
          <p:cNvPr id="512" name="Google Shape;512;p5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20" name="Google Shape;520;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Examples given on Page 198.</a:t>
            </a:r>
            <a:endParaRPr/>
          </a:p>
        </p:txBody>
      </p:sp>
      <p:sp>
        <p:nvSpPr>
          <p:cNvPr id="521" name="Google Shape;521;p5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29" name="Google Shape;529;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Example given on Page 198.</a:t>
            </a:r>
            <a:endParaRPr/>
          </a:p>
        </p:txBody>
      </p:sp>
      <p:sp>
        <p:nvSpPr>
          <p:cNvPr id="530" name="Google Shape;530;p56: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38" name="Google Shape;538;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Example given on Pages 198-199.</a:t>
            </a:r>
            <a:endParaRPr/>
          </a:p>
        </p:txBody>
      </p:sp>
      <p:sp>
        <p:nvSpPr>
          <p:cNvPr id="539" name="Google Shape;539;p57: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47" name="Google Shape;547;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This example is discussed on Pages 199-202.</a:t>
            </a:r>
            <a:endParaRPr/>
          </a:p>
          <a:p>
            <a:pPr marL="0" marR="0" lvl="0" indent="0" algn="l" rtl="0">
              <a:spcBef>
                <a:spcPts val="0"/>
              </a:spcBef>
              <a:spcAft>
                <a:spcPts val="0"/>
              </a:spcAft>
              <a:buNone/>
            </a:pPr>
            <a:endParaRPr sz="1800" b="0" i="0" u="none" strike="noStrike" cap="none"/>
          </a:p>
        </p:txBody>
      </p:sp>
      <p:sp>
        <p:nvSpPr>
          <p:cNvPr id="548" name="Google Shape;548;p58: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56" name="Google Shape;556;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This example is discussed on Pages 199-202.</a:t>
            </a:r>
            <a:endParaRPr/>
          </a:p>
          <a:p>
            <a:pPr marL="0" marR="0" lvl="0" indent="0" algn="l" rtl="0">
              <a:spcBef>
                <a:spcPts val="0"/>
              </a:spcBef>
              <a:spcAft>
                <a:spcPts val="0"/>
              </a:spcAft>
              <a:buNone/>
            </a:pPr>
            <a:endParaRPr sz="1800" b="0" i="0" u="none" strike="noStrike" cap="none"/>
          </a:p>
        </p:txBody>
      </p:sp>
      <p:sp>
        <p:nvSpPr>
          <p:cNvPr id="557" name="Google Shape;557;p59: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65" name="Google Shape;565;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Examples of preventive and corrective data quality actions are given on Pages 200-201.</a:t>
            </a:r>
            <a:endParaRPr/>
          </a:p>
        </p:txBody>
      </p:sp>
      <p:sp>
        <p:nvSpPr>
          <p:cNvPr id="566" name="Google Shape;566;p60: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74" name="Google Shape;574;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This example is discussed on Pages 199-202.</a:t>
            </a:r>
            <a:endParaRPr/>
          </a:p>
          <a:p>
            <a:pPr marL="0" marR="0" lvl="0" indent="0" algn="l" rtl="0">
              <a:spcBef>
                <a:spcPts val="0"/>
              </a:spcBef>
              <a:spcAft>
                <a:spcPts val="0"/>
              </a:spcAft>
              <a:buNone/>
            </a:pPr>
            <a:endParaRPr sz="1800" b="0" i="0" u="none" strike="noStrike" cap="none"/>
          </a:p>
        </p:txBody>
      </p:sp>
      <p:sp>
        <p:nvSpPr>
          <p:cNvPr id="575" name="Google Shape;575;p6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02" name="Google Shape;102;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This example is discussed on Pages 178-179.</a:t>
            </a:r>
            <a:endParaRPr/>
          </a:p>
        </p:txBody>
      </p:sp>
      <p:sp>
        <p:nvSpPr>
          <p:cNvPr id="103" name="Google Shape;103;p10: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11" name="Google Shape;111;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This example is discussed on Page 181.</a:t>
            </a:r>
            <a:endParaRPr/>
          </a:p>
        </p:txBody>
      </p:sp>
      <p:sp>
        <p:nvSpPr>
          <p:cNvPr id="112" name="Google Shape;112;p1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20" name="Google Shape;120;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This example is discussed on Page 180.</a:t>
            </a:r>
            <a:endParaRPr/>
          </a:p>
        </p:txBody>
      </p:sp>
      <p:sp>
        <p:nvSpPr>
          <p:cNvPr id="121" name="Google Shape;121;p1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29" name="Google Shape;129;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This example is discussed on Pages 180-181.</a:t>
            </a:r>
            <a:endParaRPr/>
          </a:p>
        </p:txBody>
      </p:sp>
      <p:sp>
        <p:nvSpPr>
          <p:cNvPr id="130" name="Google Shape;130;p1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5"/>
        <p:cNvGrpSpPr/>
        <p:nvPr/>
      </p:nvGrpSpPr>
      <p:grpSpPr>
        <a:xfrm>
          <a:off x="0" y="0"/>
          <a:ext cx="0" cy="0"/>
          <a:chOff x="0" y="0"/>
          <a:chExt cx="0" cy="0"/>
        </a:xfrm>
      </p:grpSpPr>
      <p:sp>
        <p:nvSpPr>
          <p:cNvPr id="26" name="Google Shape;26;p2"/>
          <p:cNvSpPr txBox="1">
            <a:spLocks noGrp="1"/>
          </p:cNvSpPr>
          <p:nvPr>
            <p:ph type="subTitle" idx="1"/>
          </p:nvPr>
        </p:nvSpPr>
        <p:spPr>
          <a:xfrm>
            <a:off x="381000" y="3886200"/>
            <a:ext cx="8458200" cy="914400"/>
          </a:xfrm>
          <a:prstGeom prst="rect">
            <a:avLst/>
          </a:prstGeom>
          <a:noFill/>
          <a:ln>
            <a:noFill/>
          </a:ln>
        </p:spPr>
        <p:txBody>
          <a:bodyPr spcFirstLastPara="1" wrap="square" lIns="91425" tIns="91425" rIns="91425" bIns="91425" anchor="b" anchorCtr="0"/>
          <a:lstStyle>
            <a:lvl1pPr marL="0" marR="0" lvl="0" indent="0" algn="l" rtl="0">
              <a:spcBef>
                <a:spcPts val="480"/>
              </a:spcBef>
              <a:spcAft>
                <a:spcPts val="0"/>
              </a:spcAft>
              <a:buClr>
                <a:schemeClr val="accent1"/>
              </a:buClr>
              <a:buSzPts val="1680"/>
              <a:buFont typeface="Noto Sans Symbols"/>
              <a:buNone/>
              <a:defRPr sz="2400" b="0" i="0" u="none" strike="noStrike" cap="none">
                <a:solidFill>
                  <a:srgbClr val="44332A"/>
                </a:solidFill>
                <a:latin typeface="Source Sans Pro"/>
                <a:ea typeface="Source Sans Pro"/>
                <a:cs typeface="Source Sans Pro"/>
                <a:sym typeface="Source Sans Pro"/>
              </a:defRPr>
            </a:lvl1pPr>
            <a:lvl2pPr marL="457200" marR="0" lvl="1" indent="0" algn="ctr" rtl="0">
              <a:spcBef>
                <a:spcPts val="400"/>
              </a:spcBef>
              <a:spcAft>
                <a:spcPts val="0"/>
              </a:spcAft>
              <a:buClr>
                <a:schemeClr val="accent1"/>
              </a:buClr>
              <a:buSzPts val="1400"/>
              <a:buFont typeface="Noto Sans Symbols"/>
              <a:buNone/>
              <a:defRPr sz="2000" b="0" i="0" u="none" strike="noStrike" cap="none">
                <a:solidFill>
                  <a:schemeClr val="dk2"/>
                </a:solidFill>
                <a:latin typeface="Source Sans Pro"/>
                <a:ea typeface="Source Sans Pro"/>
                <a:cs typeface="Source Sans Pro"/>
                <a:sym typeface="Source Sans Pro"/>
              </a:defRPr>
            </a:lvl2pPr>
            <a:lvl3pPr marL="914400" marR="0" lvl="2" indent="0" algn="ctr" rtl="0">
              <a:spcBef>
                <a:spcPts val="360"/>
              </a:spcBef>
              <a:spcAft>
                <a:spcPts val="0"/>
              </a:spcAft>
              <a:buClr>
                <a:schemeClr val="accent1"/>
              </a:buClr>
              <a:buSzPts val="1260"/>
              <a:buFont typeface="Noto Sans Symbols"/>
              <a:buNone/>
              <a:defRPr sz="1800" b="0" i="0" u="none" strike="noStrike" cap="none">
                <a:solidFill>
                  <a:schemeClr val="dk2"/>
                </a:solidFill>
                <a:latin typeface="Source Sans Pro"/>
                <a:ea typeface="Source Sans Pro"/>
                <a:cs typeface="Source Sans Pro"/>
                <a:sym typeface="Source Sans Pro"/>
              </a:defRPr>
            </a:lvl3pPr>
            <a:lvl4pPr marL="1371600" marR="0" lvl="3" indent="0" algn="ctr" rtl="0">
              <a:spcBef>
                <a:spcPts val="320"/>
              </a:spcBef>
              <a:spcAft>
                <a:spcPts val="0"/>
              </a:spcAft>
              <a:buClr>
                <a:schemeClr val="accent1"/>
              </a:buClr>
              <a:buSzPts val="1120"/>
              <a:buFont typeface="Noto Sans Symbols"/>
              <a:buNone/>
              <a:defRPr sz="1600" b="0" i="0" u="none" strike="noStrike" cap="none">
                <a:solidFill>
                  <a:schemeClr val="dk2"/>
                </a:solidFill>
                <a:latin typeface="Source Sans Pro"/>
                <a:ea typeface="Source Sans Pro"/>
                <a:cs typeface="Source Sans Pro"/>
                <a:sym typeface="Source Sans Pro"/>
              </a:defRPr>
            </a:lvl4pPr>
            <a:lvl5pPr marL="1828800" marR="0" lvl="4" indent="0" algn="ctr" rtl="0">
              <a:spcBef>
                <a:spcPts val="280"/>
              </a:spcBef>
              <a:spcAft>
                <a:spcPts val="0"/>
              </a:spcAft>
              <a:buClr>
                <a:schemeClr val="accent1"/>
              </a:buClr>
              <a:buSzPts val="840"/>
              <a:buFont typeface="Noto Sans Symbols"/>
              <a:buNone/>
              <a:defRPr sz="1400" b="0" i="0" u="none" strike="noStrike" cap="none">
                <a:solidFill>
                  <a:schemeClr val="dk2"/>
                </a:solidFill>
                <a:latin typeface="Source Sans Pro"/>
                <a:ea typeface="Source Sans Pro"/>
                <a:cs typeface="Source Sans Pro"/>
                <a:sym typeface="Source Sans Pro"/>
              </a:defRPr>
            </a:lvl5pPr>
            <a:lvl6pPr marL="2286000" marR="0" lvl="5" indent="0" algn="ctr" rtl="0">
              <a:spcBef>
                <a:spcPts val="360"/>
              </a:spcBef>
              <a:spcAft>
                <a:spcPts val="0"/>
              </a:spcAft>
              <a:buClr>
                <a:schemeClr val="accent1"/>
              </a:buClr>
              <a:buSzPts val="1080"/>
              <a:buFont typeface="Noto Sans Symbols"/>
              <a:buNone/>
              <a:defRPr sz="1800" b="0" i="0" u="none" strike="noStrike" cap="none">
                <a:solidFill>
                  <a:schemeClr val="dk2"/>
                </a:solidFill>
                <a:latin typeface="Source Sans Pro"/>
                <a:ea typeface="Source Sans Pro"/>
                <a:cs typeface="Source Sans Pro"/>
                <a:sym typeface="Source Sans Pro"/>
              </a:defRPr>
            </a:lvl6pPr>
            <a:lvl7pPr marL="2743200" marR="0" lvl="6" indent="0" algn="ctr" rtl="0">
              <a:spcBef>
                <a:spcPts val="320"/>
              </a:spcBef>
              <a:spcAft>
                <a:spcPts val="0"/>
              </a:spcAft>
              <a:buClr>
                <a:schemeClr val="accent1"/>
              </a:buClr>
              <a:buSzPts val="960"/>
              <a:buFont typeface="Noto Sans Symbols"/>
              <a:buNone/>
              <a:defRPr sz="1600" b="0" i="0" u="none" strike="noStrike" cap="none">
                <a:solidFill>
                  <a:schemeClr val="dk2"/>
                </a:solidFill>
                <a:latin typeface="Source Sans Pro"/>
                <a:ea typeface="Source Sans Pro"/>
                <a:cs typeface="Source Sans Pro"/>
                <a:sym typeface="Source Sans Pro"/>
              </a:defRPr>
            </a:lvl7pPr>
            <a:lvl8pPr marL="3200400" marR="0" lvl="7" indent="0" algn="ctr" rtl="0">
              <a:spcBef>
                <a:spcPts val="320"/>
              </a:spcBef>
              <a:spcAft>
                <a:spcPts val="0"/>
              </a:spcAft>
              <a:buClr>
                <a:schemeClr val="accent1"/>
              </a:buClr>
              <a:buSzPts val="960"/>
              <a:buFont typeface="Noto Sans Symbols"/>
              <a:buNone/>
              <a:defRPr sz="1600" b="0" i="0" u="none" strike="noStrike" cap="none">
                <a:solidFill>
                  <a:schemeClr val="dk2"/>
                </a:solidFill>
                <a:latin typeface="Source Sans Pro"/>
                <a:ea typeface="Source Sans Pro"/>
                <a:cs typeface="Source Sans Pro"/>
                <a:sym typeface="Source Sans Pro"/>
              </a:defRPr>
            </a:lvl8pPr>
            <a:lvl9pPr marL="3657600" marR="0" lvl="8" indent="0" algn="ctr" rtl="0">
              <a:spcBef>
                <a:spcPts val="280"/>
              </a:spcBef>
              <a:spcAft>
                <a:spcPts val="0"/>
              </a:spcAft>
              <a:buClr>
                <a:schemeClr val="accent1"/>
              </a:buClr>
              <a:buSzPts val="840"/>
              <a:buFont typeface="Noto Sans Symbols"/>
              <a:buNone/>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27" name="Google Shape;27;p2"/>
          <p:cNvSpPr txBox="1">
            <a:spLocks noGrp="1"/>
          </p:cNvSpPr>
          <p:nvPr>
            <p:ph type="title"/>
          </p:nvPr>
        </p:nvSpPr>
        <p:spPr>
          <a:xfrm>
            <a:off x="304800" y="457200"/>
            <a:ext cx="8686800" cy="8382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dk2"/>
                </a:solidFill>
                <a:latin typeface="Source Sans Pro"/>
                <a:ea typeface="Source Sans Pro"/>
                <a:cs typeface="Source Sans Pro"/>
                <a:sym typeface="Source Sans Pro"/>
              </a:defRPr>
            </a:lvl1pPr>
            <a:lvl2pPr marL="0" marR="0" lvl="1" indent="0" algn="l" rtl="0">
              <a:spcBef>
                <a:spcPts val="0"/>
              </a:spcBef>
              <a:spcAft>
                <a:spcPts val="0"/>
              </a:spcAft>
              <a:buSzPts val="1400"/>
              <a:buNone/>
              <a:defRPr sz="3200" b="0" i="0" u="none" strike="noStrike" cap="none">
                <a:solidFill>
                  <a:schemeClr val="dk2"/>
                </a:solidFill>
                <a:latin typeface="Source Sans Pro"/>
                <a:ea typeface="Source Sans Pro"/>
                <a:cs typeface="Source Sans Pro"/>
                <a:sym typeface="Source Sans Pro"/>
              </a:defRPr>
            </a:lvl2pPr>
            <a:lvl3pPr marL="0" marR="0" lvl="2" indent="0" algn="l" rtl="0">
              <a:spcBef>
                <a:spcPts val="0"/>
              </a:spcBef>
              <a:spcAft>
                <a:spcPts val="0"/>
              </a:spcAft>
              <a:buSzPts val="1400"/>
              <a:buNone/>
              <a:defRPr sz="3200" b="0" i="0" u="none" strike="noStrike" cap="none">
                <a:solidFill>
                  <a:schemeClr val="dk2"/>
                </a:solidFill>
                <a:latin typeface="Source Sans Pro"/>
                <a:ea typeface="Source Sans Pro"/>
                <a:cs typeface="Source Sans Pro"/>
                <a:sym typeface="Source Sans Pro"/>
              </a:defRPr>
            </a:lvl3pPr>
            <a:lvl4pPr marL="0" marR="0" lvl="3" indent="0" algn="l" rtl="0">
              <a:spcBef>
                <a:spcPts val="0"/>
              </a:spcBef>
              <a:spcAft>
                <a:spcPts val="0"/>
              </a:spcAft>
              <a:buSzPts val="1400"/>
              <a:buNone/>
              <a:defRPr sz="3200" b="0" i="0" u="none" strike="noStrike" cap="none">
                <a:solidFill>
                  <a:schemeClr val="dk2"/>
                </a:solidFill>
                <a:latin typeface="Source Sans Pro"/>
                <a:ea typeface="Source Sans Pro"/>
                <a:cs typeface="Source Sans Pro"/>
                <a:sym typeface="Source Sans Pro"/>
              </a:defRPr>
            </a:lvl4pPr>
            <a:lvl5pPr marL="0" marR="0" lvl="4" indent="0" algn="l" rtl="0">
              <a:spcBef>
                <a:spcPts val="0"/>
              </a:spcBef>
              <a:spcAft>
                <a:spcPts val="0"/>
              </a:spcAft>
              <a:buSzPts val="1400"/>
              <a:buNone/>
              <a:defRPr sz="3200" b="0" i="0" u="none" strike="noStrike" cap="none">
                <a:solidFill>
                  <a:schemeClr val="dk2"/>
                </a:solidFill>
                <a:latin typeface="Source Sans Pro"/>
                <a:ea typeface="Source Sans Pro"/>
                <a:cs typeface="Source Sans Pro"/>
                <a:sym typeface="Source Sans Pro"/>
              </a:defRPr>
            </a:lvl5pPr>
            <a:lvl6pPr marL="457200" marR="0" lvl="5" indent="0" algn="l" rtl="0">
              <a:spcBef>
                <a:spcPts val="0"/>
              </a:spcBef>
              <a:spcAft>
                <a:spcPts val="0"/>
              </a:spcAft>
              <a:buSzPts val="1400"/>
              <a:buNone/>
              <a:defRPr sz="3200" b="0" i="0" u="none" strike="noStrike" cap="none">
                <a:solidFill>
                  <a:schemeClr val="dk2"/>
                </a:solidFill>
                <a:latin typeface="Source Sans Pro"/>
                <a:ea typeface="Source Sans Pro"/>
                <a:cs typeface="Source Sans Pro"/>
                <a:sym typeface="Source Sans Pro"/>
              </a:defRPr>
            </a:lvl6pPr>
            <a:lvl7pPr marL="914400" marR="0" lvl="6" indent="0" algn="l" rtl="0">
              <a:spcBef>
                <a:spcPts val="0"/>
              </a:spcBef>
              <a:spcAft>
                <a:spcPts val="0"/>
              </a:spcAft>
              <a:buSzPts val="1400"/>
              <a:buNone/>
              <a:defRPr sz="3200" b="0" i="0" u="none" strike="noStrike" cap="none">
                <a:solidFill>
                  <a:schemeClr val="dk2"/>
                </a:solidFill>
                <a:latin typeface="Source Sans Pro"/>
                <a:ea typeface="Source Sans Pro"/>
                <a:cs typeface="Source Sans Pro"/>
                <a:sym typeface="Source Sans Pro"/>
              </a:defRPr>
            </a:lvl7pPr>
            <a:lvl8pPr marL="1371600" marR="0" lvl="7" indent="0" algn="l" rtl="0">
              <a:spcBef>
                <a:spcPts val="0"/>
              </a:spcBef>
              <a:spcAft>
                <a:spcPts val="0"/>
              </a:spcAft>
              <a:buSzPts val="1400"/>
              <a:buNone/>
              <a:defRPr sz="3200" b="0" i="0" u="none" strike="noStrike" cap="none">
                <a:solidFill>
                  <a:schemeClr val="dk2"/>
                </a:solidFill>
                <a:latin typeface="Source Sans Pro"/>
                <a:ea typeface="Source Sans Pro"/>
                <a:cs typeface="Source Sans Pro"/>
                <a:sym typeface="Source Sans Pro"/>
              </a:defRPr>
            </a:lvl8pPr>
            <a:lvl9pPr marL="1828800" marR="0" lvl="8" indent="0" algn="l" rtl="0">
              <a:spcBef>
                <a:spcPts val="0"/>
              </a:spcBef>
              <a:spcAft>
                <a:spcPts val="0"/>
              </a:spcAft>
              <a:buSzPts val="1400"/>
              <a:buNone/>
              <a:defRPr sz="3200" b="0" i="0" u="none" strike="noStrike" cap="none">
                <a:solidFill>
                  <a:schemeClr val="dk2"/>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
        <p:cNvGrpSpPr/>
        <p:nvPr/>
      </p:nvGrpSpPr>
      <p:grpSpPr>
        <a:xfrm>
          <a:off x="0" y="0"/>
          <a:ext cx="0" cy="0"/>
          <a:chOff x="0" y="0"/>
          <a:chExt cx="0" cy="0"/>
        </a:xfrm>
      </p:grpSpPr>
      <p:sp>
        <p:nvSpPr>
          <p:cNvPr id="44" name="Google Shape;44;p4"/>
          <p:cNvSpPr txBox="1">
            <a:spLocks noGrp="1"/>
          </p:cNvSpPr>
          <p:nvPr>
            <p:ph type="title"/>
          </p:nvPr>
        </p:nvSpPr>
        <p:spPr>
          <a:xfrm>
            <a:off x="304800" y="457200"/>
            <a:ext cx="8686800" cy="8382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dk2"/>
                </a:solidFill>
                <a:latin typeface="Source Sans Pro"/>
                <a:ea typeface="Source Sans Pro"/>
                <a:cs typeface="Source Sans Pro"/>
                <a:sym typeface="Source Sans Pro"/>
              </a:defRPr>
            </a:lvl1pPr>
            <a:lvl2pPr marL="0" marR="0" lvl="1" indent="0" algn="l" rtl="0">
              <a:spcBef>
                <a:spcPts val="0"/>
              </a:spcBef>
              <a:spcAft>
                <a:spcPts val="0"/>
              </a:spcAft>
              <a:buSzPts val="1400"/>
              <a:buNone/>
              <a:defRPr sz="3200" b="0" i="0" u="none" strike="noStrike" cap="none">
                <a:solidFill>
                  <a:schemeClr val="dk2"/>
                </a:solidFill>
                <a:latin typeface="Source Sans Pro"/>
                <a:ea typeface="Source Sans Pro"/>
                <a:cs typeface="Source Sans Pro"/>
                <a:sym typeface="Source Sans Pro"/>
              </a:defRPr>
            </a:lvl2pPr>
            <a:lvl3pPr marL="0" marR="0" lvl="2" indent="0" algn="l" rtl="0">
              <a:spcBef>
                <a:spcPts val="0"/>
              </a:spcBef>
              <a:spcAft>
                <a:spcPts val="0"/>
              </a:spcAft>
              <a:buSzPts val="1400"/>
              <a:buNone/>
              <a:defRPr sz="3200" b="0" i="0" u="none" strike="noStrike" cap="none">
                <a:solidFill>
                  <a:schemeClr val="dk2"/>
                </a:solidFill>
                <a:latin typeface="Source Sans Pro"/>
                <a:ea typeface="Source Sans Pro"/>
                <a:cs typeface="Source Sans Pro"/>
                <a:sym typeface="Source Sans Pro"/>
              </a:defRPr>
            </a:lvl3pPr>
            <a:lvl4pPr marL="0" marR="0" lvl="3" indent="0" algn="l" rtl="0">
              <a:spcBef>
                <a:spcPts val="0"/>
              </a:spcBef>
              <a:spcAft>
                <a:spcPts val="0"/>
              </a:spcAft>
              <a:buSzPts val="1400"/>
              <a:buNone/>
              <a:defRPr sz="3200" b="0" i="0" u="none" strike="noStrike" cap="none">
                <a:solidFill>
                  <a:schemeClr val="dk2"/>
                </a:solidFill>
                <a:latin typeface="Source Sans Pro"/>
                <a:ea typeface="Source Sans Pro"/>
                <a:cs typeface="Source Sans Pro"/>
                <a:sym typeface="Source Sans Pro"/>
              </a:defRPr>
            </a:lvl4pPr>
            <a:lvl5pPr marL="0" marR="0" lvl="4" indent="0" algn="l" rtl="0">
              <a:spcBef>
                <a:spcPts val="0"/>
              </a:spcBef>
              <a:spcAft>
                <a:spcPts val="0"/>
              </a:spcAft>
              <a:buSzPts val="1400"/>
              <a:buNone/>
              <a:defRPr sz="3200" b="0" i="0" u="none" strike="noStrike" cap="none">
                <a:solidFill>
                  <a:schemeClr val="dk2"/>
                </a:solidFill>
                <a:latin typeface="Source Sans Pro"/>
                <a:ea typeface="Source Sans Pro"/>
                <a:cs typeface="Source Sans Pro"/>
                <a:sym typeface="Source Sans Pro"/>
              </a:defRPr>
            </a:lvl5pPr>
            <a:lvl6pPr marL="457200" marR="0" lvl="5" indent="0" algn="l" rtl="0">
              <a:spcBef>
                <a:spcPts val="0"/>
              </a:spcBef>
              <a:spcAft>
                <a:spcPts val="0"/>
              </a:spcAft>
              <a:buSzPts val="1400"/>
              <a:buNone/>
              <a:defRPr sz="3200" b="0" i="0" u="none" strike="noStrike" cap="none">
                <a:solidFill>
                  <a:schemeClr val="dk2"/>
                </a:solidFill>
                <a:latin typeface="Source Sans Pro"/>
                <a:ea typeface="Source Sans Pro"/>
                <a:cs typeface="Source Sans Pro"/>
                <a:sym typeface="Source Sans Pro"/>
              </a:defRPr>
            </a:lvl6pPr>
            <a:lvl7pPr marL="914400" marR="0" lvl="6" indent="0" algn="l" rtl="0">
              <a:spcBef>
                <a:spcPts val="0"/>
              </a:spcBef>
              <a:spcAft>
                <a:spcPts val="0"/>
              </a:spcAft>
              <a:buSzPts val="1400"/>
              <a:buNone/>
              <a:defRPr sz="3200" b="0" i="0" u="none" strike="noStrike" cap="none">
                <a:solidFill>
                  <a:schemeClr val="dk2"/>
                </a:solidFill>
                <a:latin typeface="Source Sans Pro"/>
                <a:ea typeface="Source Sans Pro"/>
                <a:cs typeface="Source Sans Pro"/>
                <a:sym typeface="Source Sans Pro"/>
              </a:defRPr>
            </a:lvl7pPr>
            <a:lvl8pPr marL="1371600" marR="0" lvl="7" indent="0" algn="l" rtl="0">
              <a:spcBef>
                <a:spcPts val="0"/>
              </a:spcBef>
              <a:spcAft>
                <a:spcPts val="0"/>
              </a:spcAft>
              <a:buSzPts val="1400"/>
              <a:buNone/>
              <a:defRPr sz="3200" b="0" i="0" u="none" strike="noStrike" cap="none">
                <a:solidFill>
                  <a:schemeClr val="dk2"/>
                </a:solidFill>
                <a:latin typeface="Source Sans Pro"/>
                <a:ea typeface="Source Sans Pro"/>
                <a:cs typeface="Source Sans Pro"/>
                <a:sym typeface="Source Sans Pro"/>
              </a:defRPr>
            </a:lvl8pPr>
            <a:lvl9pPr marL="1828800" marR="0" lvl="8" indent="0" algn="l" rtl="0">
              <a:spcBef>
                <a:spcPts val="0"/>
              </a:spcBef>
              <a:spcAft>
                <a:spcPts val="0"/>
              </a:spcAft>
              <a:buSzPts val="1400"/>
              <a:buNone/>
              <a:defRPr sz="3200" b="0" i="0" u="none" strike="noStrike" cap="none">
                <a:solidFill>
                  <a:schemeClr val="dk2"/>
                </a:solidFill>
                <a:latin typeface="Source Sans Pro"/>
                <a:ea typeface="Source Sans Pro"/>
                <a:cs typeface="Source Sans Pro"/>
                <a:sym typeface="Source Sans Pro"/>
              </a:defRPr>
            </a:lvl9pPr>
          </a:lstStyle>
          <a:p>
            <a:endParaRPr/>
          </a:p>
        </p:txBody>
      </p:sp>
      <p:sp>
        <p:nvSpPr>
          <p:cNvPr id="45" name="Google Shape;45;p4"/>
          <p:cNvSpPr txBox="1">
            <a:spLocks noGrp="1"/>
          </p:cNvSpPr>
          <p:nvPr>
            <p:ph type="body" idx="1"/>
          </p:nvPr>
        </p:nvSpPr>
        <p:spPr>
          <a:xfrm>
            <a:off x="304800" y="1554162"/>
            <a:ext cx="8686800" cy="4525962"/>
          </a:xfrm>
          <a:prstGeom prst="rect">
            <a:avLst/>
          </a:prstGeom>
          <a:noFill/>
          <a:ln>
            <a:noFill/>
          </a:ln>
        </p:spPr>
        <p:txBody>
          <a:bodyPr spcFirstLastPara="1" wrap="square" lIns="91425" tIns="91425" rIns="91425" bIns="91425" anchor="t" anchorCtr="0"/>
          <a:lstStyle>
            <a:lvl1pPr marL="457200" marR="0" lvl="0" indent="-365760" algn="l" rtl="0">
              <a:spcBef>
                <a:spcPts val="480"/>
              </a:spcBef>
              <a:spcAft>
                <a:spcPts val="0"/>
              </a:spcAft>
              <a:buClr>
                <a:schemeClr val="dk2"/>
              </a:buClr>
              <a:buSzPts val="2160"/>
              <a:buFont typeface="Noto Sans Symbols"/>
              <a:buChar char="▪"/>
              <a:defRPr sz="2400" b="0" i="0" u="none" strike="noStrike" cap="none">
                <a:solidFill>
                  <a:schemeClr val="dk2"/>
                </a:solidFill>
                <a:latin typeface="Source Sans Pro"/>
                <a:ea typeface="Source Sans Pro"/>
                <a:cs typeface="Source Sans Pro"/>
                <a:sym typeface="Source Sans Pro"/>
              </a:defRPr>
            </a:lvl1pPr>
            <a:lvl2pPr marL="914400" marR="0" lvl="1" indent="-342900" algn="l" rtl="0">
              <a:spcBef>
                <a:spcPts val="400"/>
              </a:spcBef>
              <a:spcAft>
                <a:spcPts val="0"/>
              </a:spcAft>
              <a:buClr>
                <a:schemeClr val="dk2"/>
              </a:buClr>
              <a:buSzPts val="1800"/>
              <a:buFont typeface="Arial"/>
              <a:buChar char="•"/>
              <a:defRPr sz="2000" b="0" i="0" u="none" strike="noStrike" cap="none">
                <a:solidFill>
                  <a:schemeClr val="dk2"/>
                </a:solidFill>
                <a:latin typeface="Source Sans Pro"/>
                <a:ea typeface="Source Sans Pro"/>
                <a:cs typeface="Source Sans Pro"/>
                <a:sym typeface="Source Sans Pro"/>
              </a:defRPr>
            </a:lvl2pPr>
            <a:lvl3pPr marL="1371600" marR="0" lvl="2" indent="-297180" algn="l" rtl="0">
              <a:spcBef>
                <a:spcPts val="360"/>
              </a:spcBef>
              <a:spcAft>
                <a:spcPts val="0"/>
              </a:spcAft>
              <a:buClr>
                <a:schemeClr val="dk2"/>
              </a:buClr>
              <a:buSzPts val="1080"/>
              <a:buFont typeface="Courier New"/>
              <a:buChar char="o"/>
              <a:defRPr sz="1800" b="0" i="0" u="none" strike="noStrike" cap="none">
                <a:solidFill>
                  <a:schemeClr val="dk2"/>
                </a:solidFill>
                <a:latin typeface="Source Sans Pro"/>
                <a:ea typeface="Source Sans Pro"/>
                <a:cs typeface="Source Sans Pro"/>
                <a:sym typeface="Source Sans Pro"/>
              </a:defRPr>
            </a:lvl3pPr>
            <a:lvl4pPr marL="1828800" marR="0" lvl="3" indent="-279400" algn="l" rtl="0">
              <a:spcBef>
                <a:spcPts val="320"/>
              </a:spcBef>
              <a:spcAft>
                <a:spcPts val="0"/>
              </a:spcAft>
              <a:buClr>
                <a:schemeClr val="dk2"/>
              </a:buClr>
              <a:buSzPts val="800"/>
              <a:buFont typeface="Noto Sans Symbols"/>
              <a:buChar char="✱"/>
              <a:defRPr sz="1600" b="0" i="0" u="none" strike="noStrike" cap="none">
                <a:solidFill>
                  <a:schemeClr val="dk2"/>
                </a:solidFill>
                <a:latin typeface="Source Sans Pro"/>
                <a:ea typeface="Source Sans Pro"/>
                <a:cs typeface="Source Sans Pro"/>
                <a:sym typeface="Source Sans Pro"/>
              </a:defRPr>
            </a:lvl4pPr>
            <a:lvl5pPr marL="2286000" marR="0" lvl="4" indent="-264160" algn="l" rtl="0">
              <a:spcBef>
                <a:spcPts val="280"/>
              </a:spcBef>
              <a:spcAft>
                <a:spcPts val="0"/>
              </a:spcAft>
              <a:buClr>
                <a:schemeClr val="dk2"/>
              </a:buClr>
              <a:buSzPts val="560"/>
              <a:buFont typeface="Noto Sans Symbols"/>
              <a:buChar char="❖"/>
              <a:defRPr sz="1400" b="0" i="0" u="none" strike="noStrike" cap="none">
                <a:solidFill>
                  <a:schemeClr val="dk2"/>
                </a:solidFill>
                <a:latin typeface="Source Sans Pro"/>
                <a:ea typeface="Source Sans Pro"/>
                <a:cs typeface="Source Sans Pro"/>
                <a:sym typeface="Source Sans Pro"/>
              </a:defRPr>
            </a:lvl5pPr>
            <a:lvl6pPr marL="2743200" marR="0" lvl="5" indent="-297179" algn="l" rtl="0">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3200400" marR="0" lvl="6" indent="-289560"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657600" marR="0" lvl="7" indent="-289559"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4114800" marR="0" lvl="8" indent="-281940" algn="l" rtl="0">
              <a:spcBef>
                <a:spcPts val="280"/>
              </a:spcBef>
              <a:spcAft>
                <a:spcPts val="0"/>
              </a:spcAft>
              <a:buClr>
                <a:schemeClr val="accent1"/>
              </a:buClr>
              <a:buSzPts val="840"/>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46" name="Google Shape;46;p4"/>
          <p:cNvSpPr txBox="1">
            <a:spLocks noGrp="1"/>
          </p:cNvSpPr>
          <p:nvPr>
            <p:ph type="ftr" idx="11"/>
          </p:nvPr>
        </p:nvSpPr>
        <p:spPr>
          <a:xfrm>
            <a:off x="0" y="6629400"/>
            <a:ext cx="3810000" cy="2286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000" b="0" i="1" u="none">
                <a:solidFill>
                  <a:schemeClr val="dk1"/>
                </a:solidFill>
                <a:latin typeface="Source Sans Pro"/>
                <a:ea typeface="Source Sans Pro"/>
                <a:cs typeface="Source Sans Pro"/>
                <a:sym typeface="Source Sans Pro"/>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7" name="Google Shape;47;p4"/>
          <p:cNvSpPr txBox="1">
            <a:spLocks noGrp="1"/>
          </p:cNvSpPr>
          <p:nvPr>
            <p:ph type="sldNum" idx="12"/>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Source Sans Pro"/>
              <a:buNone/>
              <a:defRPr sz="900" b="0" i="0" u="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chemeClr val="dk1"/>
              </a:buClr>
              <a:buFont typeface="Source Sans Pro"/>
              <a:buNone/>
              <a:defRPr sz="900" b="0" i="0" u="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chemeClr val="dk1"/>
              </a:buClr>
              <a:buFont typeface="Source Sans Pro"/>
              <a:buNone/>
              <a:defRPr sz="900" b="0" i="0" u="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chemeClr val="dk1"/>
              </a:buClr>
              <a:buFont typeface="Source Sans Pro"/>
              <a:buNone/>
              <a:defRPr sz="900" b="0" i="0" u="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chemeClr val="dk1"/>
              </a:buClr>
              <a:buFont typeface="Source Sans Pro"/>
              <a:buNone/>
              <a:defRPr sz="900" b="0" i="0" u="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chemeClr val="dk1"/>
              </a:buClr>
              <a:buFont typeface="Source Sans Pro"/>
              <a:buNone/>
              <a:defRPr sz="900" b="0" i="0" u="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chemeClr val="dk1"/>
              </a:buClr>
              <a:buFont typeface="Source Sans Pro"/>
              <a:buNone/>
              <a:defRPr sz="900" b="0" i="0" u="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chemeClr val="dk1"/>
              </a:buClr>
              <a:buFont typeface="Source Sans Pro"/>
              <a:buNone/>
              <a:defRPr sz="900" b="0" i="0" u="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chemeClr val="dk1"/>
              </a:buClr>
              <a:buFont typeface="Source Sans Pro"/>
              <a:buNone/>
              <a:defRPr sz="900" b="0" i="0" u="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r>
              <a:rPr lang="en-US"/>
              <a:t>Chapter 6 – Slide  </a:t>
            </a:r>
            <a:fld id="{00000000-1234-1234-1234-123412341234}" type="slidenum">
              <a:rPr lang="en-US" b="1"/>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5"/>
          <p:cNvSpPr txBox="1">
            <a:spLocks noGrp="1"/>
          </p:cNvSpPr>
          <p:nvPr>
            <p:ph type="ftr" idx="11"/>
          </p:nvPr>
        </p:nvSpPr>
        <p:spPr>
          <a:xfrm>
            <a:off x="0" y="6629400"/>
            <a:ext cx="3810000" cy="2286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000" b="0" i="1" u="none">
                <a:solidFill>
                  <a:schemeClr val="dk1"/>
                </a:solidFill>
                <a:latin typeface="Source Sans Pro"/>
                <a:ea typeface="Source Sans Pro"/>
                <a:cs typeface="Source Sans Pro"/>
                <a:sym typeface="Source Sans Pro"/>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0" name="Google Shape;50;p5"/>
          <p:cNvSpPr txBox="1">
            <a:spLocks noGrp="1"/>
          </p:cNvSpPr>
          <p:nvPr>
            <p:ph type="sldNum" idx="12"/>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Source Sans Pro"/>
              <a:buNone/>
              <a:defRPr sz="900" b="0" i="0" u="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chemeClr val="dk1"/>
              </a:buClr>
              <a:buFont typeface="Source Sans Pro"/>
              <a:buNone/>
              <a:defRPr sz="900" b="0" i="0" u="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chemeClr val="dk1"/>
              </a:buClr>
              <a:buFont typeface="Source Sans Pro"/>
              <a:buNone/>
              <a:defRPr sz="900" b="0" i="0" u="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chemeClr val="dk1"/>
              </a:buClr>
              <a:buFont typeface="Source Sans Pro"/>
              <a:buNone/>
              <a:defRPr sz="900" b="0" i="0" u="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chemeClr val="dk1"/>
              </a:buClr>
              <a:buFont typeface="Source Sans Pro"/>
              <a:buNone/>
              <a:defRPr sz="900" b="0" i="0" u="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chemeClr val="dk1"/>
              </a:buClr>
              <a:buFont typeface="Source Sans Pro"/>
              <a:buNone/>
              <a:defRPr sz="900" b="0" i="0" u="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chemeClr val="dk1"/>
              </a:buClr>
              <a:buFont typeface="Source Sans Pro"/>
              <a:buNone/>
              <a:defRPr sz="900" b="0" i="0" u="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chemeClr val="dk1"/>
              </a:buClr>
              <a:buFont typeface="Source Sans Pro"/>
              <a:buNone/>
              <a:defRPr sz="900" b="0" i="0" u="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chemeClr val="dk1"/>
              </a:buClr>
              <a:buFont typeface="Source Sans Pro"/>
              <a:buNone/>
              <a:defRPr sz="900" b="0" i="0" u="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r>
              <a:rPr lang="en-US"/>
              <a:t>Chapter 6 – Slide  </a:t>
            </a:r>
            <a:fld id="{00000000-1234-1234-1234-123412341234}" type="slidenum">
              <a:rPr lang="en-US" b="1"/>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6"/>
          <p:cNvSpPr txBox="1">
            <a:spLocks noGrp="1"/>
          </p:cNvSpPr>
          <p:nvPr>
            <p:ph type="title"/>
          </p:nvPr>
        </p:nvSpPr>
        <p:spPr>
          <a:xfrm>
            <a:off x="301752" y="457200"/>
            <a:ext cx="8686800" cy="841248"/>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dk2"/>
                </a:solidFill>
                <a:latin typeface="Source Sans Pro"/>
                <a:ea typeface="Source Sans Pro"/>
                <a:cs typeface="Source Sans Pro"/>
                <a:sym typeface="Source Sans Pro"/>
              </a:defRPr>
            </a:lvl1pPr>
            <a:lvl2pPr marL="0" marR="0" lvl="1" indent="0" algn="l" rtl="0">
              <a:spcBef>
                <a:spcPts val="0"/>
              </a:spcBef>
              <a:spcAft>
                <a:spcPts val="0"/>
              </a:spcAft>
              <a:buSzPts val="1400"/>
              <a:buNone/>
              <a:defRPr sz="3200" b="0" i="0" u="none" strike="noStrike" cap="none">
                <a:solidFill>
                  <a:schemeClr val="dk2"/>
                </a:solidFill>
                <a:latin typeface="Source Sans Pro"/>
                <a:ea typeface="Source Sans Pro"/>
                <a:cs typeface="Source Sans Pro"/>
                <a:sym typeface="Source Sans Pro"/>
              </a:defRPr>
            </a:lvl2pPr>
            <a:lvl3pPr marL="0" marR="0" lvl="2" indent="0" algn="l" rtl="0">
              <a:spcBef>
                <a:spcPts val="0"/>
              </a:spcBef>
              <a:spcAft>
                <a:spcPts val="0"/>
              </a:spcAft>
              <a:buSzPts val="1400"/>
              <a:buNone/>
              <a:defRPr sz="3200" b="0" i="0" u="none" strike="noStrike" cap="none">
                <a:solidFill>
                  <a:schemeClr val="dk2"/>
                </a:solidFill>
                <a:latin typeface="Source Sans Pro"/>
                <a:ea typeface="Source Sans Pro"/>
                <a:cs typeface="Source Sans Pro"/>
                <a:sym typeface="Source Sans Pro"/>
              </a:defRPr>
            </a:lvl3pPr>
            <a:lvl4pPr marL="0" marR="0" lvl="3" indent="0" algn="l" rtl="0">
              <a:spcBef>
                <a:spcPts val="0"/>
              </a:spcBef>
              <a:spcAft>
                <a:spcPts val="0"/>
              </a:spcAft>
              <a:buSzPts val="1400"/>
              <a:buNone/>
              <a:defRPr sz="3200" b="0" i="0" u="none" strike="noStrike" cap="none">
                <a:solidFill>
                  <a:schemeClr val="dk2"/>
                </a:solidFill>
                <a:latin typeface="Source Sans Pro"/>
                <a:ea typeface="Source Sans Pro"/>
                <a:cs typeface="Source Sans Pro"/>
                <a:sym typeface="Source Sans Pro"/>
              </a:defRPr>
            </a:lvl4pPr>
            <a:lvl5pPr marL="0" marR="0" lvl="4" indent="0" algn="l" rtl="0">
              <a:spcBef>
                <a:spcPts val="0"/>
              </a:spcBef>
              <a:spcAft>
                <a:spcPts val="0"/>
              </a:spcAft>
              <a:buSzPts val="1400"/>
              <a:buNone/>
              <a:defRPr sz="3200" b="0" i="0" u="none" strike="noStrike" cap="none">
                <a:solidFill>
                  <a:schemeClr val="dk2"/>
                </a:solidFill>
                <a:latin typeface="Source Sans Pro"/>
                <a:ea typeface="Source Sans Pro"/>
                <a:cs typeface="Source Sans Pro"/>
                <a:sym typeface="Source Sans Pro"/>
              </a:defRPr>
            </a:lvl5pPr>
            <a:lvl6pPr marL="457200" marR="0" lvl="5" indent="0" algn="l" rtl="0">
              <a:spcBef>
                <a:spcPts val="0"/>
              </a:spcBef>
              <a:spcAft>
                <a:spcPts val="0"/>
              </a:spcAft>
              <a:buSzPts val="1400"/>
              <a:buNone/>
              <a:defRPr sz="3200" b="0" i="0" u="none" strike="noStrike" cap="none">
                <a:solidFill>
                  <a:schemeClr val="dk2"/>
                </a:solidFill>
                <a:latin typeface="Source Sans Pro"/>
                <a:ea typeface="Source Sans Pro"/>
                <a:cs typeface="Source Sans Pro"/>
                <a:sym typeface="Source Sans Pro"/>
              </a:defRPr>
            </a:lvl6pPr>
            <a:lvl7pPr marL="914400" marR="0" lvl="6" indent="0" algn="l" rtl="0">
              <a:spcBef>
                <a:spcPts val="0"/>
              </a:spcBef>
              <a:spcAft>
                <a:spcPts val="0"/>
              </a:spcAft>
              <a:buSzPts val="1400"/>
              <a:buNone/>
              <a:defRPr sz="3200" b="0" i="0" u="none" strike="noStrike" cap="none">
                <a:solidFill>
                  <a:schemeClr val="dk2"/>
                </a:solidFill>
                <a:latin typeface="Source Sans Pro"/>
                <a:ea typeface="Source Sans Pro"/>
                <a:cs typeface="Source Sans Pro"/>
                <a:sym typeface="Source Sans Pro"/>
              </a:defRPr>
            </a:lvl7pPr>
            <a:lvl8pPr marL="1371600" marR="0" lvl="7" indent="0" algn="l" rtl="0">
              <a:spcBef>
                <a:spcPts val="0"/>
              </a:spcBef>
              <a:spcAft>
                <a:spcPts val="0"/>
              </a:spcAft>
              <a:buSzPts val="1400"/>
              <a:buNone/>
              <a:defRPr sz="3200" b="0" i="0" u="none" strike="noStrike" cap="none">
                <a:solidFill>
                  <a:schemeClr val="dk2"/>
                </a:solidFill>
                <a:latin typeface="Source Sans Pro"/>
                <a:ea typeface="Source Sans Pro"/>
                <a:cs typeface="Source Sans Pro"/>
                <a:sym typeface="Source Sans Pro"/>
              </a:defRPr>
            </a:lvl8pPr>
            <a:lvl9pPr marL="1828800" marR="0" lvl="8" indent="0" algn="l" rtl="0">
              <a:spcBef>
                <a:spcPts val="0"/>
              </a:spcBef>
              <a:spcAft>
                <a:spcPts val="0"/>
              </a:spcAft>
              <a:buSzPts val="1400"/>
              <a:buNone/>
              <a:defRPr sz="3200" b="0" i="0" u="none" strike="noStrike" cap="none">
                <a:solidFill>
                  <a:schemeClr val="dk2"/>
                </a:solidFill>
                <a:latin typeface="Source Sans Pro"/>
                <a:ea typeface="Source Sans Pro"/>
                <a:cs typeface="Source Sans Pro"/>
                <a:sym typeface="Source Sans Pro"/>
              </a:defRPr>
            </a:lvl9pPr>
          </a:lstStyle>
          <a:p>
            <a:endParaRPr/>
          </a:p>
        </p:txBody>
      </p:sp>
      <p:sp>
        <p:nvSpPr>
          <p:cNvPr id="53" name="Google Shape;53;p6"/>
          <p:cNvSpPr txBox="1">
            <a:spLocks noGrp="1"/>
          </p:cNvSpPr>
          <p:nvPr>
            <p:ph type="ftr" idx="11"/>
          </p:nvPr>
        </p:nvSpPr>
        <p:spPr>
          <a:xfrm>
            <a:off x="0" y="6629400"/>
            <a:ext cx="3810000" cy="2286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000" b="0" i="1" u="none">
                <a:solidFill>
                  <a:schemeClr val="dk1"/>
                </a:solidFill>
                <a:latin typeface="Source Sans Pro"/>
                <a:ea typeface="Source Sans Pro"/>
                <a:cs typeface="Source Sans Pro"/>
                <a:sym typeface="Source Sans Pro"/>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 name="Google Shape;54;p6"/>
          <p:cNvSpPr txBox="1">
            <a:spLocks noGrp="1"/>
          </p:cNvSpPr>
          <p:nvPr>
            <p:ph type="sldNum" idx="12"/>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Source Sans Pro"/>
              <a:buNone/>
              <a:defRPr sz="900" b="0" i="0" u="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chemeClr val="dk1"/>
              </a:buClr>
              <a:buFont typeface="Source Sans Pro"/>
              <a:buNone/>
              <a:defRPr sz="900" b="0" i="0" u="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chemeClr val="dk1"/>
              </a:buClr>
              <a:buFont typeface="Source Sans Pro"/>
              <a:buNone/>
              <a:defRPr sz="900" b="0" i="0" u="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chemeClr val="dk1"/>
              </a:buClr>
              <a:buFont typeface="Source Sans Pro"/>
              <a:buNone/>
              <a:defRPr sz="900" b="0" i="0" u="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chemeClr val="dk1"/>
              </a:buClr>
              <a:buFont typeface="Source Sans Pro"/>
              <a:buNone/>
              <a:defRPr sz="900" b="0" i="0" u="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chemeClr val="dk1"/>
              </a:buClr>
              <a:buFont typeface="Source Sans Pro"/>
              <a:buNone/>
              <a:defRPr sz="900" b="0" i="0" u="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chemeClr val="dk1"/>
              </a:buClr>
              <a:buFont typeface="Source Sans Pro"/>
              <a:buNone/>
              <a:defRPr sz="900" b="0" i="0" u="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chemeClr val="dk1"/>
              </a:buClr>
              <a:buFont typeface="Source Sans Pro"/>
              <a:buNone/>
              <a:defRPr sz="900" b="0" i="0" u="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chemeClr val="dk1"/>
              </a:buClr>
              <a:buFont typeface="Source Sans Pro"/>
              <a:buNone/>
              <a:defRPr sz="900" b="0" i="0" u="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r>
              <a:rPr lang="en-US"/>
              <a:t>Chapter 6 – Slide  </a:t>
            </a:r>
            <a:fld id="{00000000-1234-1234-1234-123412341234}" type="slidenum">
              <a:rPr lang="en-US" b="1"/>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512762" y="1042987"/>
            <a:ext cx="8567622" cy="17462"/>
            <a:chOff x="512762" y="1042987"/>
            <a:chExt cx="8567622" cy="17462"/>
          </a:xfrm>
        </p:grpSpPr>
        <p:pic>
          <p:nvPicPr>
            <p:cNvPr id="11" name="Google Shape;11;p1"/>
            <p:cNvPicPr preferRelativeResize="0"/>
            <p:nvPr/>
          </p:nvPicPr>
          <p:blipFill rotWithShape="1">
            <a:blip r:embed="rId4">
              <a:alphaModFix/>
            </a:blip>
            <a:srcRect/>
            <a:stretch/>
          </p:blipFill>
          <p:spPr>
            <a:xfrm>
              <a:off x="512762" y="1042987"/>
              <a:ext cx="8567622" cy="17462"/>
            </a:xfrm>
            <a:prstGeom prst="rect">
              <a:avLst/>
            </a:prstGeom>
            <a:noFill/>
            <a:ln>
              <a:noFill/>
            </a:ln>
          </p:spPr>
        </p:pic>
        <p:sp>
          <p:nvSpPr>
            <p:cNvPr id="12" name="Google Shape;12;p1"/>
            <p:cNvSpPr txBox="1"/>
            <p:nvPr/>
          </p:nvSpPr>
          <p:spPr>
            <a:xfrm>
              <a:off x="514350" y="1050925"/>
              <a:ext cx="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nvGrpSpPr>
          <p:cNvPr id="13" name="Google Shape;13;p1"/>
          <p:cNvGrpSpPr/>
          <p:nvPr/>
        </p:nvGrpSpPr>
        <p:grpSpPr>
          <a:xfrm>
            <a:off x="512762" y="1042987"/>
            <a:ext cx="8567622" cy="17462"/>
            <a:chOff x="512762" y="1042987"/>
            <a:chExt cx="8567622" cy="17462"/>
          </a:xfrm>
        </p:grpSpPr>
        <p:pic>
          <p:nvPicPr>
            <p:cNvPr id="14" name="Google Shape;14;p1"/>
            <p:cNvPicPr preferRelativeResize="0"/>
            <p:nvPr/>
          </p:nvPicPr>
          <p:blipFill rotWithShape="1">
            <a:blip r:embed="rId4">
              <a:alphaModFix/>
            </a:blip>
            <a:srcRect/>
            <a:stretch/>
          </p:blipFill>
          <p:spPr>
            <a:xfrm>
              <a:off x="512762" y="1042987"/>
              <a:ext cx="8567622" cy="17462"/>
            </a:xfrm>
            <a:prstGeom prst="rect">
              <a:avLst/>
            </a:prstGeom>
            <a:noFill/>
            <a:ln>
              <a:noFill/>
            </a:ln>
          </p:spPr>
        </p:pic>
        <p:sp>
          <p:nvSpPr>
            <p:cNvPr id="15" name="Google Shape;15;p1"/>
            <p:cNvSpPr txBox="1"/>
            <p:nvPr/>
          </p:nvSpPr>
          <p:spPr>
            <a:xfrm>
              <a:off x="514350" y="1050925"/>
              <a:ext cx="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nvGrpSpPr>
          <p:cNvPr id="16" name="Google Shape;16;p1"/>
          <p:cNvGrpSpPr/>
          <p:nvPr/>
        </p:nvGrpSpPr>
        <p:grpSpPr>
          <a:xfrm>
            <a:off x="512762" y="1054100"/>
            <a:ext cx="8567622" cy="12700"/>
            <a:chOff x="512762" y="1054100"/>
            <a:chExt cx="8567622" cy="12700"/>
          </a:xfrm>
        </p:grpSpPr>
        <p:pic>
          <p:nvPicPr>
            <p:cNvPr id="17" name="Google Shape;17;p1"/>
            <p:cNvPicPr preferRelativeResize="0"/>
            <p:nvPr/>
          </p:nvPicPr>
          <p:blipFill rotWithShape="1">
            <a:blip r:embed="rId5">
              <a:alphaModFix/>
            </a:blip>
            <a:srcRect/>
            <a:stretch/>
          </p:blipFill>
          <p:spPr>
            <a:xfrm>
              <a:off x="512762" y="1054100"/>
              <a:ext cx="8567622" cy="12700"/>
            </a:xfrm>
            <a:prstGeom prst="rect">
              <a:avLst/>
            </a:prstGeom>
            <a:noFill/>
            <a:ln>
              <a:noFill/>
            </a:ln>
          </p:spPr>
        </p:pic>
        <p:sp>
          <p:nvSpPr>
            <p:cNvPr id="18" name="Google Shape;18;p1"/>
            <p:cNvSpPr txBox="1"/>
            <p:nvPr/>
          </p:nvSpPr>
          <p:spPr>
            <a:xfrm>
              <a:off x="514350" y="1057275"/>
              <a:ext cx="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19" name="Google Shape;19;p1"/>
          <p:cNvSpPr txBox="1"/>
          <p:nvPr/>
        </p:nvSpPr>
        <p:spPr>
          <a:xfrm>
            <a:off x="3429000" y="6629400"/>
            <a:ext cx="32766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Copyright (c) 2016 Nenad Jukic and Prospect Press</a:t>
            </a:r>
            <a:endParaRPr/>
          </a:p>
        </p:txBody>
      </p:sp>
      <p:grpSp>
        <p:nvGrpSpPr>
          <p:cNvPr id="20" name="Google Shape;20;p1"/>
          <p:cNvGrpSpPr/>
          <p:nvPr/>
        </p:nvGrpSpPr>
        <p:grpSpPr>
          <a:xfrm>
            <a:off x="512762" y="5346700"/>
            <a:ext cx="8567622" cy="11112"/>
            <a:chOff x="512762" y="5346700"/>
            <a:chExt cx="8567622" cy="11112"/>
          </a:xfrm>
        </p:grpSpPr>
        <p:pic>
          <p:nvPicPr>
            <p:cNvPr id="21" name="Google Shape;21;p1"/>
            <p:cNvPicPr preferRelativeResize="0"/>
            <p:nvPr/>
          </p:nvPicPr>
          <p:blipFill rotWithShape="1">
            <a:blip r:embed="rId5">
              <a:alphaModFix/>
            </a:blip>
            <a:srcRect/>
            <a:stretch/>
          </p:blipFill>
          <p:spPr>
            <a:xfrm>
              <a:off x="512762" y="5346700"/>
              <a:ext cx="8567622" cy="11112"/>
            </a:xfrm>
            <a:prstGeom prst="rect">
              <a:avLst/>
            </a:prstGeom>
            <a:noFill/>
            <a:ln>
              <a:noFill/>
            </a:ln>
          </p:spPr>
        </p:pic>
        <p:sp>
          <p:nvSpPr>
            <p:cNvPr id="22" name="Google Shape;22;p1"/>
            <p:cNvSpPr txBox="1"/>
            <p:nvPr/>
          </p:nvSpPr>
          <p:spPr>
            <a:xfrm>
              <a:off x="514350" y="5349875"/>
              <a:ext cx="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23" name="Google Shape;23;p1"/>
          <p:cNvSpPr txBox="1">
            <a:spLocks noGrp="1"/>
          </p:cNvSpPr>
          <p:nvPr>
            <p:ph type="body" idx="1"/>
          </p:nvPr>
        </p:nvSpPr>
        <p:spPr>
          <a:xfrm>
            <a:off x="304800" y="1554162"/>
            <a:ext cx="8686800" cy="4525962"/>
          </a:xfrm>
          <a:prstGeom prst="rect">
            <a:avLst/>
          </a:prstGeom>
          <a:noFill/>
          <a:ln>
            <a:noFill/>
          </a:ln>
        </p:spPr>
        <p:txBody>
          <a:bodyPr spcFirstLastPara="1" wrap="square" lIns="91425" tIns="91425" rIns="91425" bIns="91425" anchor="t" anchorCtr="0"/>
          <a:lstStyle>
            <a:lvl1pPr marL="457200" marR="0" lvl="0" indent="-335280" algn="l" rtl="0">
              <a:spcBef>
                <a:spcPts val="480"/>
              </a:spcBef>
              <a:spcAft>
                <a:spcPts val="0"/>
              </a:spcAft>
              <a:buClr>
                <a:schemeClr val="accent1"/>
              </a:buClr>
              <a:buSzPts val="1680"/>
              <a:buFont typeface="Noto Sans Symbols"/>
              <a:buChar char="✕"/>
              <a:defRPr sz="2400" b="0" i="0" u="none" strike="noStrike" cap="none">
                <a:solidFill>
                  <a:schemeClr val="dk2"/>
                </a:solidFill>
                <a:latin typeface="Source Sans Pro"/>
                <a:ea typeface="Source Sans Pro"/>
                <a:cs typeface="Source Sans Pro"/>
                <a:sym typeface="Source Sans Pro"/>
              </a:defRPr>
            </a:lvl1pPr>
            <a:lvl2pPr marL="914400" marR="0" lvl="1" indent="-317500" algn="l" rtl="0">
              <a:spcBef>
                <a:spcPts val="400"/>
              </a:spcBef>
              <a:spcAft>
                <a:spcPts val="0"/>
              </a:spcAft>
              <a:buClr>
                <a:schemeClr val="accent1"/>
              </a:buClr>
              <a:buSzPts val="1400"/>
              <a:buFont typeface="Noto Sans Symbols"/>
              <a:buChar char="+"/>
              <a:defRPr sz="2000" b="0" i="0" u="none" strike="noStrike" cap="none">
                <a:solidFill>
                  <a:schemeClr val="dk2"/>
                </a:solidFill>
                <a:latin typeface="Source Sans Pro"/>
                <a:ea typeface="Source Sans Pro"/>
                <a:cs typeface="Source Sans Pro"/>
                <a:sym typeface="Source Sans Pro"/>
              </a:defRPr>
            </a:lvl2pPr>
            <a:lvl3pPr marL="1371600" marR="0" lvl="2" indent="-308610" algn="l" rtl="0">
              <a:spcBef>
                <a:spcPts val="360"/>
              </a:spcBef>
              <a:spcAft>
                <a:spcPts val="0"/>
              </a:spcAft>
              <a:buClr>
                <a:schemeClr val="accent1"/>
              </a:buClr>
              <a:buSzPts val="1260"/>
              <a:buFont typeface="Noto Sans Symbols"/>
              <a:buChar char="✕"/>
              <a:defRPr sz="1800" b="0" i="0" u="none" strike="noStrike" cap="none">
                <a:solidFill>
                  <a:schemeClr val="dk2"/>
                </a:solidFill>
                <a:latin typeface="Source Sans Pro"/>
                <a:ea typeface="Source Sans Pro"/>
                <a:cs typeface="Source Sans Pro"/>
                <a:sym typeface="Source Sans Pro"/>
              </a:defRPr>
            </a:lvl3pPr>
            <a:lvl4pPr marL="1828800" marR="0" lvl="3" indent="-299719" algn="l" rtl="0">
              <a:spcBef>
                <a:spcPts val="320"/>
              </a:spcBef>
              <a:spcAft>
                <a:spcPts val="0"/>
              </a:spcAft>
              <a:buClr>
                <a:schemeClr val="accent1"/>
              </a:buClr>
              <a:buSzPts val="1120"/>
              <a:buFont typeface="Noto Sans Symbols"/>
              <a:buChar char="✱"/>
              <a:defRPr sz="1600" b="0" i="0" u="none" strike="noStrike" cap="none">
                <a:solidFill>
                  <a:schemeClr val="dk2"/>
                </a:solidFill>
                <a:latin typeface="Source Sans Pro"/>
                <a:ea typeface="Source Sans Pro"/>
                <a:cs typeface="Source Sans Pro"/>
                <a:sym typeface="Source Sans Pro"/>
              </a:defRPr>
            </a:lvl4pPr>
            <a:lvl5pPr marL="2286000" marR="0" lvl="4" indent="-281939" algn="l" rtl="0">
              <a:spcBef>
                <a:spcPts val="280"/>
              </a:spcBef>
              <a:spcAft>
                <a:spcPts val="0"/>
              </a:spcAft>
              <a:buClr>
                <a:schemeClr val="accent1"/>
              </a:buClr>
              <a:buSzPts val="840"/>
              <a:buFont typeface="Noto Sans Symbols"/>
              <a:buChar char="✕"/>
              <a:defRPr sz="1400" b="0" i="0" u="none" strike="noStrike" cap="none">
                <a:solidFill>
                  <a:schemeClr val="dk2"/>
                </a:solidFill>
                <a:latin typeface="Source Sans Pro"/>
                <a:ea typeface="Source Sans Pro"/>
                <a:cs typeface="Source Sans Pro"/>
                <a:sym typeface="Source Sans Pro"/>
              </a:defRPr>
            </a:lvl5pPr>
            <a:lvl6pPr marL="2743200" marR="0" lvl="5" indent="-297179" algn="l" rtl="0">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3200400" marR="0" lvl="6" indent="-289560"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657600" marR="0" lvl="7" indent="-289559"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4114800" marR="0" lvl="8" indent="-281940" algn="l" rtl="0">
              <a:spcBef>
                <a:spcPts val="280"/>
              </a:spcBef>
              <a:spcAft>
                <a:spcPts val="0"/>
              </a:spcAft>
              <a:buClr>
                <a:schemeClr val="accent1"/>
              </a:buClr>
              <a:buSzPts val="840"/>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24" name="Google Shape;24;p1"/>
          <p:cNvSpPr txBox="1">
            <a:spLocks noGrp="1"/>
          </p:cNvSpPr>
          <p:nvPr>
            <p:ph type="title"/>
          </p:nvPr>
        </p:nvSpPr>
        <p:spPr>
          <a:xfrm>
            <a:off x="304800" y="457200"/>
            <a:ext cx="8686800" cy="8382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dk2"/>
                </a:solidFill>
                <a:latin typeface="Source Sans Pro"/>
                <a:ea typeface="Source Sans Pro"/>
                <a:cs typeface="Source Sans Pro"/>
                <a:sym typeface="Source Sans Pro"/>
              </a:defRPr>
            </a:lvl1pPr>
            <a:lvl2pPr marL="0" marR="0" lvl="1" indent="0" algn="l" rtl="0">
              <a:spcBef>
                <a:spcPts val="0"/>
              </a:spcBef>
              <a:spcAft>
                <a:spcPts val="0"/>
              </a:spcAft>
              <a:buSzPts val="1400"/>
              <a:buNone/>
              <a:defRPr sz="3200" b="0" i="0" u="none" strike="noStrike" cap="none">
                <a:solidFill>
                  <a:schemeClr val="dk2"/>
                </a:solidFill>
                <a:latin typeface="Source Sans Pro"/>
                <a:ea typeface="Source Sans Pro"/>
                <a:cs typeface="Source Sans Pro"/>
                <a:sym typeface="Source Sans Pro"/>
              </a:defRPr>
            </a:lvl2pPr>
            <a:lvl3pPr marL="0" marR="0" lvl="2" indent="0" algn="l" rtl="0">
              <a:spcBef>
                <a:spcPts val="0"/>
              </a:spcBef>
              <a:spcAft>
                <a:spcPts val="0"/>
              </a:spcAft>
              <a:buSzPts val="1400"/>
              <a:buNone/>
              <a:defRPr sz="3200" b="0" i="0" u="none" strike="noStrike" cap="none">
                <a:solidFill>
                  <a:schemeClr val="dk2"/>
                </a:solidFill>
                <a:latin typeface="Source Sans Pro"/>
                <a:ea typeface="Source Sans Pro"/>
                <a:cs typeface="Source Sans Pro"/>
                <a:sym typeface="Source Sans Pro"/>
              </a:defRPr>
            </a:lvl3pPr>
            <a:lvl4pPr marL="0" marR="0" lvl="3" indent="0" algn="l" rtl="0">
              <a:spcBef>
                <a:spcPts val="0"/>
              </a:spcBef>
              <a:spcAft>
                <a:spcPts val="0"/>
              </a:spcAft>
              <a:buSzPts val="1400"/>
              <a:buNone/>
              <a:defRPr sz="3200" b="0" i="0" u="none" strike="noStrike" cap="none">
                <a:solidFill>
                  <a:schemeClr val="dk2"/>
                </a:solidFill>
                <a:latin typeface="Source Sans Pro"/>
                <a:ea typeface="Source Sans Pro"/>
                <a:cs typeface="Source Sans Pro"/>
                <a:sym typeface="Source Sans Pro"/>
              </a:defRPr>
            </a:lvl4pPr>
            <a:lvl5pPr marL="0" marR="0" lvl="4" indent="0" algn="l" rtl="0">
              <a:spcBef>
                <a:spcPts val="0"/>
              </a:spcBef>
              <a:spcAft>
                <a:spcPts val="0"/>
              </a:spcAft>
              <a:buSzPts val="1400"/>
              <a:buNone/>
              <a:defRPr sz="3200" b="0" i="0" u="none" strike="noStrike" cap="none">
                <a:solidFill>
                  <a:schemeClr val="dk2"/>
                </a:solidFill>
                <a:latin typeface="Source Sans Pro"/>
                <a:ea typeface="Source Sans Pro"/>
                <a:cs typeface="Source Sans Pro"/>
                <a:sym typeface="Source Sans Pro"/>
              </a:defRPr>
            </a:lvl5pPr>
            <a:lvl6pPr marL="457200" marR="0" lvl="5" indent="0" algn="l" rtl="0">
              <a:spcBef>
                <a:spcPts val="0"/>
              </a:spcBef>
              <a:spcAft>
                <a:spcPts val="0"/>
              </a:spcAft>
              <a:buSzPts val="1400"/>
              <a:buNone/>
              <a:defRPr sz="3200" b="0" i="0" u="none" strike="noStrike" cap="none">
                <a:solidFill>
                  <a:schemeClr val="dk2"/>
                </a:solidFill>
                <a:latin typeface="Source Sans Pro"/>
                <a:ea typeface="Source Sans Pro"/>
                <a:cs typeface="Source Sans Pro"/>
                <a:sym typeface="Source Sans Pro"/>
              </a:defRPr>
            </a:lvl6pPr>
            <a:lvl7pPr marL="914400" marR="0" lvl="6" indent="0" algn="l" rtl="0">
              <a:spcBef>
                <a:spcPts val="0"/>
              </a:spcBef>
              <a:spcAft>
                <a:spcPts val="0"/>
              </a:spcAft>
              <a:buSzPts val="1400"/>
              <a:buNone/>
              <a:defRPr sz="3200" b="0" i="0" u="none" strike="noStrike" cap="none">
                <a:solidFill>
                  <a:schemeClr val="dk2"/>
                </a:solidFill>
                <a:latin typeface="Source Sans Pro"/>
                <a:ea typeface="Source Sans Pro"/>
                <a:cs typeface="Source Sans Pro"/>
                <a:sym typeface="Source Sans Pro"/>
              </a:defRPr>
            </a:lvl7pPr>
            <a:lvl8pPr marL="1371600" marR="0" lvl="7" indent="0" algn="l" rtl="0">
              <a:spcBef>
                <a:spcPts val="0"/>
              </a:spcBef>
              <a:spcAft>
                <a:spcPts val="0"/>
              </a:spcAft>
              <a:buSzPts val="1400"/>
              <a:buNone/>
              <a:defRPr sz="3200" b="0" i="0" u="none" strike="noStrike" cap="none">
                <a:solidFill>
                  <a:schemeClr val="dk2"/>
                </a:solidFill>
                <a:latin typeface="Source Sans Pro"/>
                <a:ea typeface="Source Sans Pro"/>
                <a:cs typeface="Source Sans Pro"/>
                <a:sym typeface="Source Sans Pro"/>
              </a:defRPr>
            </a:lvl8pPr>
            <a:lvl9pPr marL="1828800" marR="0" lvl="8" indent="0" algn="l" rtl="0">
              <a:spcBef>
                <a:spcPts val="0"/>
              </a:spcBef>
              <a:spcAft>
                <a:spcPts val="0"/>
              </a:spcAft>
              <a:buSzPts val="1400"/>
              <a:buNone/>
              <a:defRPr sz="3200" b="0" i="0" u="none" strike="noStrike" cap="none">
                <a:solidFill>
                  <a:schemeClr val="dk2"/>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5">
            <a:alphaModFix/>
          </a:blip>
          <a:stretch>
            <a:fillRect/>
          </a:stretch>
        </a:blipFill>
        <a:effectLst/>
      </p:bgPr>
    </p:bg>
    <p:spTree>
      <p:nvGrpSpPr>
        <p:cNvPr id="1" name="Shape 28"/>
        <p:cNvGrpSpPr/>
        <p:nvPr/>
      </p:nvGrpSpPr>
      <p:grpSpPr>
        <a:xfrm>
          <a:off x="0" y="0"/>
          <a:ext cx="0" cy="0"/>
          <a:chOff x="0" y="0"/>
          <a:chExt cx="0" cy="0"/>
        </a:xfrm>
      </p:grpSpPr>
      <p:grpSp>
        <p:nvGrpSpPr>
          <p:cNvPr id="29" name="Google Shape;29;p3"/>
          <p:cNvGrpSpPr/>
          <p:nvPr/>
        </p:nvGrpSpPr>
        <p:grpSpPr>
          <a:xfrm>
            <a:off x="512762" y="1042987"/>
            <a:ext cx="8567622" cy="17462"/>
            <a:chOff x="512762" y="1042987"/>
            <a:chExt cx="8567622" cy="17462"/>
          </a:xfrm>
        </p:grpSpPr>
        <p:pic>
          <p:nvPicPr>
            <p:cNvPr id="30" name="Google Shape;30;p3"/>
            <p:cNvPicPr preferRelativeResize="0"/>
            <p:nvPr/>
          </p:nvPicPr>
          <p:blipFill rotWithShape="1">
            <a:blip r:embed="rId6">
              <a:alphaModFix/>
            </a:blip>
            <a:srcRect/>
            <a:stretch/>
          </p:blipFill>
          <p:spPr>
            <a:xfrm>
              <a:off x="512762" y="1042987"/>
              <a:ext cx="8567622" cy="17462"/>
            </a:xfrm>
            <a:prstGeom prst="rect">
              <a:avLst/>
            </a:prstGeom>
            <a:noFill/>
            <a:ln>
              <a:noFill/>
            </a:ln>
          </p:spPr>
        </p:pic>
        <p:sp>
          <p:nvSpPr>
            <p:cNvPr id="31" name="Google Shape;31;p3"/>
            <p:cNvSpPr txBox="1"/>
            <p:nvPr/>
          </p:nvSpPr>
          <p:spPr>
            <a:xfrm>
              <a:off x="514350" y="1050925"/>
              <a:ext cx="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32" name="Google Shape;32;p3"/>
          <p:cNvSpPr txBox="1">
            <a:spLocks noGrp="1"/>
          </p:cNvSpPr>
          <p:nvPr>
            <p:ph type="body" idx="1"/>
          </p:nvPr>
        </p:nvSpPr>
        <p:spPr>
          <a:xfrm>
            <a:off x="304800" y="1554162"/>
            <a:ext cx="8686800" cy="4525962"/>
          </a:xfrm>
          <a:prstGeom prst="rect">
            <a:avLst/>
          </a:prstGeom>
          <a:noFill/>
          <a:ln>
            <a:noFill/>
          </a:ln>
        </p:spPr>
        <p:txBody>
          <a:bodyPr spcFirstLastPara="1" wrap="square" lIns="91425" tIns="91425" rIns="91425" bIns="91425" anchor="t" anchorCtr="0"/>
          <a:lstStyle>
            <a:lvl1pPr marL="457200" marR="0" lvl="0" indent="-335280" algn="l" rtl="0">
              <a:spcBef>
                <a:spcPts val="480"/>
              </a:spcBef>
              <a:spcAft>
                <a:spcPts val="0"/>
              </a:spcAft>
              <a:buClr>
                <a:schemeClr val="accent1"/>
              </a:buClr>
              <a:buSzPts val="1680"/>
              <a:buFont typeface="Noto Sans Symbols"/>
              <a:buChar char="✕"/>
              <a:defRPr sz="2400" b="0" i="0" u="none" strike="noStrike" cap="none">
                <a:solidFill>
                  <a:schemeClr val="dk2"/>
                </a:solidFill>
                <a:latin typeface="Source Sans Pro"/>
                <a:ea typeface="Source Sans Pro"/>
                <a:cs typeface="Source Sans Pro"/>
                <a:sym typeface="Source Sans Pro"/>
              </a:defRPr>
            </a:lvl1pPr>
            <a:lvl2pPr marL="914400" marR="0" lvl="1" indent="-317500" algn="l" rtl="0">
              <a:spcBef>
                <a:spcPts val="400"/>
              </a:spcBef>
              <a:spcAft>
                <a:spcPts val="0"/>
              </a:spcAft>
              <a:buClr>
                <a:schemeClr val="accent1"/>
              </a:buClr>
              <a:buSzPts val="1400"/>
              <a:buFont typeface="Noto Sans Symbols"/>
              <a:buChar char="+"/>
              <a:defRPr sz="2000" b="0" i="0" u="none" strike="noStrike" cap="none">
                <a:solidFill>
                  <a:schemeClr val="dk2"/>
                </a:solidFill>
                <a:latin typeface="Source Sans Pro"/>
                <a:ea typeface="Source Sans Pro"/>
                <a:cs typeface="Source Sans Pro"/>
                <a:sym typeface="Source Sans Pro"/>
              </a:defRPr>
            </a:lvl2pPr>
            <a:lvl3pPr marL="1371600" marR="0" lvl="2" indent="-308610" algn="l" rtl="0">
              <a:spcBef>
                <a:spcPts val="360"/>
              </a:spcBef>
              <a:spcAft>
                <a:spcPts val="0"/>
              </a:spcAft>
              <a:buClr>
                <a:schemeClr val="accent1"/>
              </a:buClr>
              <a:buSzPts val="1260"/>
              <a:buFont typeface="Noto Sans Symbols"/>
              <a:buChar char="✕"/>
              <a:defRPr sz="1800" b="0" i="0" u="none" strike="noStrike" cap="none">
                <a:solidFill>
                  <a:schemeClr val="dk2"/>
                </a:solidFill>
                <a:latin typeface="Source Sans Pro"/>
                <a:ea typeface="Source Sans Pro"/>
                <a:cs typeface="Source Sans Pro"/>
                <a:sym typeface="Source Sans Pro"/>
              </a:defRPr>
            </a:lvl3pPr>
            <a:lvl4pPr marL="1828800" marR="0" lvl="3" indent="-299719" algn="l" rtl="0">
              <a:spcBef>
                <a:spcPts val="320"/>
              </a:spcBef>
              <a:spcAft>
                <a:spcPts val="0"/>
              </a:spcAft>
              <a:buClr>
                <a:schemeClr val="accent1"/>
              </a:buClr>
              <a:buSzPts val="1120"/>
              <a:buFont typeface="Noto Sans Symbols"/>
              <a:buChar char="✱"/>
              <a:defRPr sz="1600" b="0" i="0" u="none" strike="noStrike" cap="none">
                <a:solidFill>
                  <a:schemeClr val="dk2"/>
                </a:solidFill>
                <a:latin typeface="Source Sans Pro"/>
                <a:ea typeface="Source Sans Pro"/>
                <a:cs typeface="Source Sans Pro"/>
                <a:sym typeface="Source Sans Pro"/>
              </a:defRPr>
            </a:lvl4pPr>
            <a:lvl5pPr marL="2286000" marR="0" lvl="4" indent="-281939" algn="l" rtl="0">
              <a:spcBef>
                <a:spcPts val="280"/>
              </a:spcBef>
              <a:spcAft>
                <a:spcPts val="0"/>
              </a:spcAft>
              <a:buClr>
                <a:schemeClr val="accent1"/>
              </a:buClr>
              <a:buSzPts val="840"/>
              <a:buFont typeface="Noto Sans Symbols"/>
              <a:buChar char="✕"/>
              <a:defRPr sz="1400" b="0" i="0" u="none" strike="noStrike" cap="none">
                <a:solidFill>
                  <a:schemeClr val="dk2"/>
                </a:solidFill>
                <a:latin typeface="Source Sans Pro"/>
                <a:ea typeface="Source Sans Pro"/>
                <a:cs typeface="Source Sans Pro"/>
                <a:sym typeface="Source Sans Pro"/>
              </a:defRPr>
            </a:lvl5pPr>
            <a:lvl6pPr marL="2743200" marR="0" lvl="5" indent="-297179" algn="l" rtl="0">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3200400" marR="0" lvl="6" indent="-289560"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657600" marR="0" lvl="7" indent="-289559"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4114800" marR="0" lvl="8" indent="-281940" algn="l" rtl="0">
              <a:spcBef>
                <a:spcPts val="280"/>
              </a:spcBef>
              <a:spcAft>
                <a:spcPts val="0"/>
              </a:spcAft>
              <a:buClr>
                <a:schemeClr val="accent1"/>
              </a:buClr>
              <a:buSzPts val="840"/>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33" name="Google Shape;33;p3"/>
          <p:cNvSpPr txBox="1">
            <a:spLocks noGrp="1"/>
          </p:cNvSpPr>
          <p:nvPr>
            <p:ph type="title"/>
          </p:nvPr>
        </p:nvSpPr>
        <p:spPr>
          <a:xfrm>
            <a:off x="304800" y="457200"/>
            <a:ext cx="8686800" cy="8382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dk2"/>
                </a:solidFill>
                <a:latin typeface="Source Sans Pro"/>
                <a:ea typeface="Source Sans Pro"/>
                <a:cs typeface="Source Sans Pro"/>
                <a:sym typeface="Source Sans Pro"/>
              </a:defRPr>
            </a:lvl1pPr>
            <a:lvl2pPr marL="0" marR="0" lvl="1" indent="0" algn="l" rtl="0">
              <a:spcBef>
                <a:spcPts val="0"/>
              </a:spcBef>
              <a:spcAft>
                <a:spcPts val="0"/>
              </a:spcAft>
              <a:buSzPts val="1400"/>
              <a:buNone/>
              <a:defRPr sz="3200" b="0" i="0" u="none" strike="noStrike" cap="none">
                <a:solidFill>
                  <a:schemeClr val="dk2"/>
                </a:solidFill>
                <a:latin typeface="Source Sans Pro"/>
                <a:ea typeface="Source Sans Pro"/>
                <a:cs typeface="Source Sans Pro"/>
                <a:sym typeface="Source Sans Pro"/>
              </a:defRPr>
            </a:lvl2pPr>
            <a:lvl3pPr marL="0" marR="0" lvl="2" indent="0" algn="l" rtl="0">
              <a:spcBef>
                <a:spcPts val="0"/>
              </a:spcBef>
              <a:spcAft>
                <a:spcPts val="0"/>
              </a:spcAft>
              <a:buSzPts val="1400"/>
              <a:buNone/>
              <a:defRPr sz="3200" b="0" i="0" u="none" strike="noStrike" cap="none">
                <a:solidFill>
                  <a:schemeClr val="dk2"/>
                </a:solidFill>
                <a:latin typeface="Source Sans Pro"/>
                <a:ea typeface="Source Sans Pro"/>
                <a:cs typeface="Source Sans Pro"/>
                <a:sym typeface="Source Sans Pro"/>
              </a:defRPr>
            </a:lvl3pPr>
            <a:lvl4pPr marL="0" marR="0" lvl="3" indent="0" algn="l" rtl="0">
              <a:spcBef>
                <a:spcPts val="0"/>
              </a:spcBef>
              <a:spcAft>
                <a:spcPts val="0"/>
              </a:spcAft>
              <a:buSzPts val="1400"/>
              <a:buNone/>
              <a:defRPr sz="3200" b="0" i="0" u="none" strike="noStrike" cap="none">
                <a:solidFill>
                  <a:schemeClr val="dk2"/>
                </a:solidFill>
                <a:latin typeface="Source Sans Pro"/>
                <a:ea typeface="Source Sans Pro"/>
                <a:cs typeface="Source Sans Pro"/>
                <a:sym typeface="Source Sans Pro"/>
              </a:defRPr>
            </a:lvl4pPr>
            <a:lvl5pPr marL="0" marR="0" lvl="4" indent="0" algn="l" rtl="0">
              <a:spcBef>
                <a:spcPts val="0"/>
              </a:spcBef>
              <a:spcAft>
                <a:spcPts val="0"/>
              </a:spcAft>
              <a:buSzPts val="1400"/>
              <a:buNone/>
              <a:defRPr sz="3200" b="0" i="0" u="none" strike="noStrike" cap="none">
                <a:solidFill>
                  <a:schemeClr val="dk2"/>
                </a:solidFill>
                <a:latin typeface="Source Sans Pro"/>
                <a:ea typeface="Source Sans Pro"/>
                <a:cs typeface="Source Sans Pro"/>
                <a:sym typeface="Source Sans Pro"/>
              </a:defRPr>
            </a:lvl5pPr>
            <a:lvl6pPr marL="457200" marR="0" lvl="5" indent="0" algn="l" rtl="0">
              <a:spcBef>
                <a:spcPts val="0"/>
              </a:spcBef>
              <a:spcAft>
                <a:spcPts val="0"/>
              </a:spcAft>
              <a:buSzPts val="1400"/>
              <a:buNone/>
              <a:defRPr sz="3200" b="0" i="0" u="none" strike="noStrike" cap="none">
                <a:solidFill>
                  <a:schemeClr val="dk2"/>
                </a:solidFill>
                <a:latin typeface="Source Sans Pro"/>
                <a:ea typeface="Source Sans Pro"/>
                <a:cs typeface="Source Sans Pro"/>
                <a:sym typeface="Source Sans Pro"/>
              </a:defRPr>
            </a:lvl6pPr>
            <a:lvl7pPr marL="914400" marR="0" lvl="6" indent="0" algn="l" rtl="0">
              <a:spcBef>
                <a:spcPts val="0"/>
              </a:spcBef>
              <a:spcAft>
                <a:spcPts val="0"/>
              </a:spcAft>
              <a:buSzPts val="1400"/>
              <a:buNone/>
              <a:defRPr sz="3200" b="0" i="0" u="none" strike="noStrike" cap="none">
                <a:solidFill>
                  <a:schemeClr val="dk2"/>
                </a:solidFill>
                <a:latin typeface="Source Sans Pro"/>
                <a:ea typeface="Source Sans Pro"/>
                <a:cs typeface="Source Sans Pro"/>
                <a:sym typeface="Source Sans Pro"/>
              </a:defRPr>
            </a:lvl7pPr>
            <a:lvl8pPr marL="1371600" marR="0" lvl="7" indent="0" algn="l" rtl="0">
              <a:spcBef>
                <a:spcPts val="0"/>
              </a:spcBef>
              <a:spcAft>
                <a:spcPts val="0"/>
              </a:spcAft>
              <a:buSzPts val="1400"/>
              <a:buNone/>
              <a:defRPr sz="3200" b="0" i="0" u="none" strike="noStrike" cap="none">
                <a:solidFill>
                  <a:schemeClr val="dk2"/>
                </a:solidFill>
                <a:latin typeface="Source Sans Pro"/>
                <a:ea typeface="Source Sans Pro"/>
                <a:cs typeface="Source Sans Pro"/>
                <a:sym typeface="Source Sans Pro"/>
              </a:defRPr>
            </a:lvl8pPr>
            <a:lvl9pPr marL="1828800" marR="0" lvl="8" indent="0" algn="l" rtl="0">
              <a:spcBef>
                <a:spcPts val="0"/>
              </a:spcBef>
              <a:spcAft>
                <a:spcPts val="0"/>
              </a:spcAft>
              <a:buSzPts val="1400"/>
              <a:buNone/>
              <a:defRPr sz="3200" b="0" i="0" u="none" strike="noStrike" cap="none">
                <a:solidFill>
                  <a:schemeClr val="dk2"/>
                </a:solidFill>
                <a:latin typeface="Source Sans Pro"/>
                <a:ea typeface="Source Sans Pro"/>
                <a:cs typeface="Source Sans Pro"/>
                <a:sym typeface="Source Sans Pro"/>
              </a:defRPr>
            </a:lvl9pPr>
          </a:lstStyle>
          <a:p>
            <a:endParaRPr/>
          </a:p>
        </p:txBody>
      </p:sp>
      <p:grpSp>
        <p:nvGrpSpPr>
          <p:cNvPr id="34" name="Google Shape;34;p3"/>
          <p:cNvGrpSpPr/>
          <p:nvPr/>
        </p:nvGrpSpPr>
        <p:grpSpPr>
          <a:xfrm>
            <a:off x="512762" y="1042987"/>
            <a:ext cx="8567622" cy="17462"/>
            <a:chOff x="512762" y="1042987"/>
            <a:chExt cx="8567622" cy="17462"/>
          </a:xfrm>
        </p:grpSpPr>
        <p:pic>
          <p:nvPicPr>
            <p:cNvPr id="35" name="Google Shape;35;p3"/>
            <p:cNvPicPr preferRelativeResize="0"/>
            <p:nvPr/>
          </p:nvPicPr>
          <p:blipFill rotWithShape="1">
            <a:blip r:embed="rId6">
              <a:alphaModFix/>
            </a:blip>
            <a:srcRect/>
            <a:stretch/>
          </p:blipFill>
          <p:spPr>
            <a:xfrm>
              <a:off x="512762" y="1042987"/>
              <a:ext cx="8567622" cy="17462"/>
            </a:xfrm>
            <a:prstGeom prst="rect">
              <a:avLst/>
            </a:prstGeom>
            <a:noFill/>
            <a:ln>
              <a:noFill/>
            </a:ln>
          </p:spPr>
        </p:pic>
        <p:sp>
          <p:nvSpPr>
            <p:cNvPr id="36" name="Google Shape;36;p3"/>
            <p:cNvSpPr txBox="1"/>
            <p:nvPr/>
          </p:nvSpPr>
          <p:spPr>
            <a:xfrm>
              <a:off x="514350" y="1050925"/>
              <a:ext cx="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nvGrpSpPr>
          <p:cNvPr id="37" name="Google Shape;37;p3"/>
          <p:cNvGrpSpPr/>
          <p:nvPr/>
        </p:nvGrpSpPr>
        <p:grpSpPr>
          <a:xfrm>
            <a:off x="512762" y="1054100"/>
            <a:ext cx="8567622" cy="12700"/>
            <a:chOff x="512762" y="1054100"/>
            <a:chExt cx="8567622" cy="12700"/>
          </a:xfrm>
        </p:grpSpPr>
        <p:pic>
          <p:nvPicPr>
            <p:cNvPr id="38" name="Google Shape;38;p3"/>
            <p:cNvPicPr preferRelativeResize="0"/>
            <p:nvPr/>
          </p:nvPicPr>
          <p:blipFill rotWithShape="1">
            <a:blip r:embed="rId7">
              <a:alphaModFix/>
            </a:blip>
            <a:srcRect/>
            <a:stretch/>
          </p:blipFill>
          <p:spPr>
            <a:xfrm>
              <a:off x="512762" y="1054100"/>
              <a:ext cx="8567622" cy="12700"/>
            </a:xfrm>
            <a:prstGeom prst="rect">
              <a:avLst/>
            </a:prstGeom>
            <a:noFill/>
            <a:ln>
              <a:noFill/>
            </a:ln>
          </p:spPr>
        </p:pic>
        <p:sp>
          <p:nvSpPr>
            <p:cNvPr id="39" name="Google Shape;39;p3"/>
            <p:cNvSpPr txBox="1"/>
            <p:nvPr/>
          </p:nvSpPr>
          <p:spPr>
            <a:xfrm>
              <a:off x="514350" y="1057275"/>
              <a:ext cx="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40" name="Google Shape;40;p3"/>
          <p:cNvSpPr txBox="1">
            <a:spLocks noGrp="1"/>
          </p:cNvSpPr>
          <p:nvPr>
            <p:ph type="ftr" idx="11"/>
          </p:nvPr>
        </p:nvSpPr>
        <p:spPr>
          <a:xfrm>
            <a:off x="0" y="6629400"/>
            <a:ext cx="3810000" cy="2286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000" b="0" i="1" u="none">
                <a:solidFill>
                  <a:schemeClr val="dk1"/>
                </a:solidFill>
                <a:latin typeface="Source Sans Pro"/>
                <a:ea typeface="Source Sans Pro"/>
                <a:cs typeface="Source Sans Pro"/>
                <a:sym typeface="Source Sans Pro"/>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1" name="Google Shape;41;p3"/>
          <p:cNvSpPr txBox="1">
            <a:spLocks noGrp="1"/>
          </p:cNvSpPr>
          <p:nvPr>
            <p:ph type="sldNum" idx="12"/>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Source Sans Pro"/>
              <a:buNone/>
              <a:defRPr sz="900" b="0" i="0" u="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chemeClr val="dk1"/>
              </a:buClr>
              <a:buFont typeface="Source Sans Pro"/>
              <a:buNone/>
              <a:defRPr sz="900" b="0" i="0" u="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chemeClr val="dk1"/>
              </a:buClr>
              <a:buFont typeface="Source Sans Pro"/>
              <a:buNone/>
              <a:defRPr sz="900" b="0" i="0" u="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chemeClr val="dk1"/>
              </a:buClr>
              <a:buFont typeface="Source Sans Pro"/>
              <a:buNone/>
              <a:defRPr sz="900" b="0" i="0" u="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chemeClr val="dk1"/>
              </a:buClr>
              <a:buFont typeface="Source Sans Pro"/>
              <a:buNone/>
              <a:defRPr sz="900" b="0" i="0" u="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chemeClr val="dk1"/>
              </a:buClr>
              <a:buFont typeface="Source Sans Pro"/>
              <a:buNone/>
              <a:defRPr sz="900" b="0" i="0" u="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chemeClr val="dk1"/>
              </a:buClr>
              <a:buFont typeface="Source Sans Pro"/>
              <a:buNone/>
              <a:defRPr sz="900" b="0" i="0" u="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chemeClr val="dk1"/>
              </a:buClr>
              <a:buFont typeface="Source Sans Pro"/>
              <a:buNone/>
              <a:defRPr sz="900" b="0" i="0" u="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chemeClr val="dk1"/>
              </a:buClr>
              <a:buFont typeface="Source Sans Pro"/>
              <a:buNone/>
              <a:defRPr sz="900" b="0" i="0" u="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r>
              <a:rPr lang="en-US"/>
              <a:t>Chapter 6 – Slide  </a:t>
            </a:r>
            <a:fld id="{00000000-1234-1234-1234-123412341234}" type="slidenum">
              <a:rPr lang="en-US" b="1"/>
              <a:t>‹#›</a:t>
            </a:fld>
            <a:endParaRPr sz="1400">
              <a:solidFill>
                <a:srgbClr val="000000"/>
              </a:solidFill>
              <a:latin typeface="Arial"/>
              <a:ea typeface="Arial"/>
              <a:cs typeface="Arial"/>
              <a:sym typeface="Arial"/>
            </a:endParaRPr>
          </a:p>
        </p:txBody>
      </p:sp>
      <p:sp>
        <p:nvSpPr>
          <p:cNvPr id="42" name="Google Shape;42;p3"/>
          <p:cNvSpPr txBox="1"/>
          <p:nvPr/>
        </p:nvSpPr>
        <p:spPr>
          <a:xfrm>
            <a:off x="3429000" y="6629400"/>
            <a:ext cx="32766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Copyright (c) 2016 Nenad Jukic and Prospect Press</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7"/>
          <p:cNvSpPr txBox="1">
            <a:spLocks noGrp="1"/>
          </p:cNvSpPr>
          <p:nvPr>
            <p:ph type="ctrTitle" idx="4294967295"/>
          </p:nvPr>
        </p:nvSpPr>
        <p:spPr>
          <a:xfrm>
            <a:off x="225425" y="4852987"/>
            <a:ext cx="8613775" cy="13525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Source Sans Pro"/>
              <a:buNone/>
            </a:pPr>
            <a:r>
              <a:rPr lang="en-US" sz="3200" b="0" i="0" u="none" strike="noStrike" cap="none">
                <a:solidFill>
                  <a:schemeClr val="dk2"/>
                </a:solidFill>
                <a:latin typeface="Source Sans Pro"/>
                <a:ea typeface="Source Sans Pro"/>
                <a:cs typeface="Source Sans Pro"/>
                <a:sym typeface="Source Sans Pro"/>
              </a:rPr>
              <a:t>CHAPTER 6 - Database Implementation and Use</a:t>
            </a:r>
            <a:endParaRPr/>
          </a:p>
        </p:txBody>
      </p:sp>
      <p:sp>
        <p:nvSpPr>
          <p:cNvPr id="60" name="Google Shape;60;p7"/>
          <p:cNvSpPr txBox="1">
            <a:spLocks noGrp="1"/>
          </p:cNvSpPr>
          <p:nvPr>
            <p:ph type="subTitle" idx="1"/>
          </p:nvPr>
        </p:nvSpPr>
        <p:spPr>
          <a:xfrm>
            <a:off x="381000" y="3886200"/>
            <a:ext cx="8458200" cy="9144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Font typeface="Noto Sans Symbols"/>
              <a:buNone/>
            </a:pPr>
            <a:r>
              <a:rPr lang="en-US" sz="2400" b="1" i="0" u="none" strike="noStrike" cap="none">
                <a:solidFill>
                  <a:srgbClr val="443329"/>
                </a:solidFill>
                <a:latin typeface="Source Sans Pro"/>
                <a:ea typeface="Source Sans Pro"/>
                <a:cs typeface="Source Sans Pro"/>
                <a:sym typeface="Source Sans Pro"/>
              </a:rPr>
              <a:t>Database Systems - </a:t>
            </a:r>
            <a:endParaRPr/>
          </a:p>
          <a:p>
            <a:pPr marL="0" marR="0" lvl="0" indent="0" algn="l" rtl="0">
              <a:lnSpc>
                <a:spcPct val="100000"/>
              </a:lnSpc>
              <a:spcBef>
                <a:spcPts val="480"/>
              </a:spcBef>
              <a:spcAft>
                <a:spcPts val="0"/>
              </a:spcAft>
              <a:buClr>
                <a:schemeClr val="accent1"/>
              </a:buClr>
              <a:buFont typeface="Noto Sans Symbols"/>
              <a:buNone/>
            </a:pPr>
            <a:r>
              <a:rPr lang="en-US" sz="2400" b="1" i="0" u="none" strike="noStrike" cap="none">
                <a:solidFill>
                  <a:srgbClr val="443329"/>
                </a:solidFill>
                <a:latin typeface="Source Sans Pro"/>
                <a:ea typeface="Source Sans Pro"/>
                <a:cs typeface="Source Sans Pro"/>
                <a:sym typeface="Source Sans Pro"/>
              </a:rPr>
              <a:t>Introduction to Databases and Data Warehouses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6"/>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Source Sans Pro"/>
              <a:buNone/>
            </a:pPr>
            <a:r>
              <a:rPr lang="en-US" sz="2900" b="0" i="0" u="none" strike="noStrike" cap="none">
                <a:solidFill>
                  <a:schemeClr val="dk2"/>
                </a:solidFill>
                <a:latin typeface="Source Sans Pro"/>
                <a:ea typeface="Source Sans Pro"/>
                <a:cs typeface="Source Sans Pro"/>
                <a:sym typeface="Source Sans Pro"/>
              </a:rPr>
              <a:t>REFERENTIAL INTEGRITY CONSTRAINT: DELETE AND UPDATE IMPLEMENTATION OPTIONS</a:t>
            </a:r>
            <a:br>
              <a:rPr lang="en-US" sz="2900" b="0" i="0" u="none" strike="noStrike" cap="none">
                <a:solidFill>
                  <a:schemeClr val="dk2"/>
                </a:solidFill>
                <a:latin typeface="Source Sans Pro"/>
                <a:ea typeface="Source Sans Pro"/>
                <a:cs typeface="Source Sans Pro"/>
                <a:sym typeface="Source Sans Pro"/>
              </a:rPr>
            </a:br>
            <a:endParaRPr/>
          </a:p>
        </p:txBody>
      </p:sp>
      <p:sp>
        <p:nvSpPr>
          <p:cNvPr id="142" name="Google Shape;142;p16"/>
          <p:cNvSpPr txBox="1">
            <a:spLocks noGrp="1"/>
          </p:cNvSpPr>
          <p:nvPr>
            <p:ph type="body" idx="1"/>
          </p:nvPr>
        </p:nvSpPr>
        <p:spPr>
          <a:xfrm>
            <a:off x="304800" y="1447800"/>
            <a:ext cx="8686800" cy="53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Font typeface="Noto Sans Symbols"/>
              <a:buNone/>
            </a:pPr>
            <a:r>
              <a:rPr lang="en-US" sz="2400" b="1" i="0" u="none">
                <a:solidFill>
                  <a:schemeClr val="dk2"/>
                </a:solidFill>
                <a:latin typeface="Source Sans Pro"/>
                <a:ea typeface="Source Sans Pro"/>
                <a:cs typeface="Source Sans Pro"/>
                <a:sym typeface="Source Sans Pro"/>
              </a:rPr>
              <a:t>UPDATE CASCADE example</a:t>
            </a:r>
            <a:endParaRPr/>
          </a:p>
        </p:txBody>
      </p:sp>
      <p:sp>
        <p:nvSpPr>
          <p:cNvPr id="143" name="Google Shape;143;p16"/>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10</a:t>
            </a:fld>
            <a:endParaRPr/>
          </a:p>
        </p:txBody>
      </p:sp>
      <p:pic>
        <p:nvPicPr>
          <p:cNvPr id="144" name="Google Shape;144;p16"/>
          <p:cNvPicPr preferRelativeResize="0"/>
          <p:nvPr/>
        </p:nvPicPr>
        <p:blipFill rotWithShape="1">
          <a:blip r:embed="rId3">
            <a:alphaModFix/>
          </a:blip>
          <a:srcRect/>
          <a:stretch/>
        </p:blipFill>
        <p:spPr>
          <a:xfrm>
            <a:off x="1371600" y="2286000"/>
            <a:ext cx="5715000" cy="436689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7"/>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Source Sans Pro"/>
              <a:buNone/>
            </a:pPr>
            <a:r>
              <a:rPr lang="en-US" sz="2900" b="0" i="0" u="none" strike="noStrike" cap="none">
                <a:solidFill>
                  <a:schemeClr val="dk2"/>
                </a:solidFill>
                <a:latin typeface="Source Sans Pro"/>
                <a:ea typeface="Source Sans Pro"/>
                <a:cs typeface="Source Sans Pro"/>
                <a:sym typeface="Source Sans Pro"/>
              </a:rPr>
              <a:t>REFERENTIAL INTEGRITY CONSTRAINT: DELETE AND UPDATE IMPLEMENTATION OPTIONS</a:t>
            </a:r>
            <a:br>
              <a:rPr lang="en-US" sz="2900" b="0" i="0" u="none" strike="noStrike" cap="none">
                <a:solidFill>
                  <a:schemeClr val="dk2"/>
                </a:solidFill>
                <a:latin typeface="Source Sans Pro"/>
                <a:ea typeface="Source Sans Pro"/>
                <a:cs typeface="Source Sans Pro"/>
                <a:sym typeface="Source Sans Pro"/>
              </a:rPr>
            </a:br>
            <a:endParaRPr/>
          </a:p>
        </p:txBody>
      </p:sp>
      <p:sp>
        <p:nvSpPr>
          <p:cNvPr id="151" name="Google Shape;151;p17"/>
          <p:cNvSpPr txBox="1">
            <a:spLocks noGrp="1"/>
          </p:cNvSpPr>
          <p:nvPr>
            <p:ph type="body" idx="1"/>
          </p:nvPr>
        </p:nvSpPr>
        <p:spPr>
          <a:xfrm>
            <a:off x="304800" y="1447800"/>
            <a:ext cx="8686800" cy="53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Font typeface="Noto Sans Symbols"/>
              <a:buNone/>
            </a:pPr>
            <a:r>
              <a:rPr lang="en-US" sz="2400" b="1" i="0" u="none">
                <a:solidFill>
                  <a:schemeClr val="dk2"/>
                </a:solidFill>
                <a:latin typeface="Source Sans Pro"/>
                <a:ea typeface="Source Sans Pro"/>
                <a:cs typeface="Source Sans Pro"/>
                <a:sym typeface="Source Sans Pro"/>
              </a:rPr>
              <a:t>UPDATE SET-TO-NULL example</a:t>
            </a:r>
            <a:endParaRPr/>
          </a:p>
        </p:txBody>
      </p:sp>
      <p:sp>
        <p:nvSpPr>
          <p:cNvPr id="152" name="Google Shape;152;p17"/>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11</a:t>
            </a:fld>
            <a:endParaRPr/>
          </a:p>
        </p:txBody>
      </p:sp>
      <p:pic>
        <p:nvPicPr>
          <p:cNvPr id="153" name="Google Shape;153;p17"/>
          <p:cNvPicPr preferRelativeResize="0"/>
          <p:nvPr/>
        </p:nvPicPr>
        <p:blipFill rotWithShape="1">
          <a:blip r:embed="rId3">
            <a:alphaModFix/>
          </a:blip>
          <a:srcRect/>
          <a:stretch/>
        </p:blipFill>
        <p:spPr>
          <a:xfrm>
            <a:off x="1371600" y="2286000"/>
            <a:ext cx="5686283" cy="43432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8"/>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Source Sans Pro"/>
              <a:buNone/>
            </a:pPr>
            <a:r>
              <a:rPr lang="en-US" sz="2900" b="0" i="0" u="none" strike="noStrike" cap="none">
                <a:solidFill>
                  <a:schemeClr val="dk2"/>
                </a:solidFill>
                <a:latin typeface="Source Sans Pro"/>
                <a:ea typeface="Source Sans Pro"/>
                <a:cs typeface="Source Sans Pro"/>
                <a:sym typeface="Source Sans Pro"/>
              </a:rPr>
              <a:t>REFERENTIAL INTEGRITY CONSTRAINT: DELETE AND UPDATE IMPLEMENTATION OPTIONS</a:t>
            </a:r>
            <a:br>
              <a:rPr lang="en-US" sz="2900" b="0" i="0" u="none" strike="noStrike" cap="none">
                <a:solidFill>
                  <a:schemeClr val="dk2"/>
                </a:solidFill>
                <a:latin typeface="Source Sans Pro"/>
                <a:ea typeface="Source Sans Pro"/>
                <a:cs typeface="Source Sans Pro"/>
                <a:sym typeface="Source Sans Pro"/>
              </a:rPr>
            </a:br>
            <a:endParaRPr/>
          </a:p>
        </p:txBody>
      </p:sp>
      <p:sp>
        <p:nvSpPr>
          <p:cNvPr id="160" name="Google Shape;160;p18"/>
          <p:cNvSpPr txBox="1">
            <a:spLocks noGrp="1"/>
          </p:cNvSpPr>
          <p:nvPr>
            <p:ph type="body" idx="1"/>
          </p:nvPr>
        </p:nvSpPr>
        <p:spPr>
          <a:xfrm>
            <a:off x="304800" y="1447800"/>
            <a:ext cx="8686800" cy="53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Font typeface="Noto Sans Symbols"/>
              <a:buNone/>
            </a:pPr>
            <a:r>
              <a:rPr lang="en-US" sz="2400" b="1" i="0" u="none">
                <a:solidFill>
                  <a:schemeClr val="dk2"/>
                </a:solidFill>
                <a:latin typeface="Source Sans Pro"/>
                <a:ea typeface="Source Sans Pro"/>
                <a:cs typeface="Source Sans Pro"/>
                <a:sym typeface="Source Sans Pro"/>
              </a:rPr>
              <a:t>UPDATE SET-TO-DEFAULT  example</a:t>
            </a:r>
            <a:endParaRPr/>
          </a:p>
        </p:txBody>
      </p:sp>
      <p:sp>
        <p:nvSpPr>
          <p:cNvPr id="161" name="Google Shape;161;p18"/>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12</a:t>
            </a:fld>
            <a:endParaRPr/>
          </a:p>
        </p:txBody>
      </p:sp>
      <p:pic>
        <p:nvPicPr>
          <p:cNvPr id="162" name="Google Shape;162;p18"/>
          <p:cNvPicPr preferRelativeResize="0"/>
          <p:nvPr/>
        </p:nvPicPr>
        <p:blipFill rotWithShape="1">
          <a:blip r:embed="rId3">
            <a:alphaModFix/>
          </a:blip>
          <a:srcRect/>
          <a:stretch/>
        </p:blipFill>
        <p:spPr>
          <a:xfrm>
            <a:off x="1371600" y="2286000"/>
            <a:ext cx="5676964" cy="43432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9"/>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Source Sans Pro"/>
              <a:buNone/>
            </a:pPr>
            <a:r>
              <a:rPr lang="en-US" sz="2900" b="0" i="0" u="none" strike="noStrike" cap="none">
                <a:solidFill>
                  <a:schemeClr val="dk2"/>
                </a:solidFill>
                <a:latin typeface="Source Sans Pro"/>
                <a:ea typeface="Source Sans Pro"/>
                <a:cs typeface="Source Sans Pro"/>
                <a:sym typeface="Source Sans Pro"/>
              </a:rPr>
              <a:t>REFERENTIAL INTEGRITY CONSTRAINT: DELETE AND UPDATE IMPLEMENTATION OPTIONS</a:t>
            </a:r>
            <a:br>
              <a:rPr lang="en-US" sz="2900" b="0" i="0" u="none" strike="noStrike" cap="none">
                <a:solidFill>
                  <a:schemeClr val="dk2"/>
                </a:solidFill>
                <a:latin typeface="Source Sans Pro"/>
                <a:ea typeface="Source Sans Pro"/>
                <a:cs typeface="Source Sans Pro"/>
                <a:sym typeface="Source Sans Pro"/>
              </a:rPr>
            </a:br>
            <a:endParaRPr/>
          </a:p>
        </p:txBody>
      </p:sp>
      <p:sp>
        <p:nvSpPr>
          <p:cNvPr id="169" name="Google Shape;169;p19"/>
          <p:cNvSpPr txBox="1">
            <a:spLocks noGrp="1"/>
          </p:cNvSpPr>
          <p:nvPr>
            <p:ph type="body" idx="1"/>
          </p:nvPr>
        </p:nvSpPr>
        <p:spPr>
          <a:xfrm>
            <a:off x="304800" y="1554162"/>
            <a:ext cx="8686800" cy="4525962"/>
          </a:xfrm>
          <a:prstGeom prst="rect">
            <a:avLst/>
          </a:prstGeom>
          <a:noFill/>
          <a:ln>
            <a:noFill/>
          </a:ln>
        </p:spPr>
        <p:txBody>
          <a:bodyPr spcFirstLastPara="1" wrap="square" lIns="91425" tIns="45700" rIns="91425" bIns="45700" anchor="t" anchorCtr="0">
            <a:noAutofit/>
          </a:bodyPr>
          <a:lstStyle/>
          <a:p>
            <a:pPr marL="342900" marR="0" lvl="2" indent="-342900" algn="l" rtl="0">
              <a:lnSpc>
                <a:spcPct val="100000"/>
              </a:lnSpc>
              <a:spcBef>
                <a:spcPts val="0"/>
              </a:spcBef>
              <a:spcAft>
                <a:spcPts val="0"/>
              </a:spcAft>
              <a:buClr>
                <a:schemeClr val="accent1"/>
              </a:buClr>
              <a:buSzPts val="2160"/>
              <a:buFont typeface="Noto Sans Symbols"/>
              <a:buChar char="▪"/>
            </a:pPr>
            <a:r>
              <a:rPr lang="en-US" sz="2400" b="1" i="0" u="none" strike="noStrike" cap="none">
                <a:solidFill>
                  <a:schemeClr val="dk2"/>
                </a:solidFill>
                <a:latin typeface="Source Sans Pro"/>
                <a:ea typeface="Source Sans Pro"/>
                <a:cs typeface="Source Sans Pro"/>
                <a:sym typeface="Source Sans Pro"/>
              </a:rPr>
              <a:t>Implementing delete and update options</a:t>
            </a:r>
            <a:endParaRPr/>
          </a:p>
          <a:p>
            <a:pPr marL="800100" marR="0" lvl="3" indent="-342900" algn="l" rtl="0">
              <a:lnSpc>
                <a:spcPct val="100000"/>
              </a:lnSpc>
              <a:spcBef>
                <a:spcPts val="400"/>
              </a:spcBef>
              <a:spcAft>
                <a:spcPts val="0"/>
              </a:spcAft>
              <a:buClr>
                <a:schemeClr val="accent1"/>
              </a:buClr>
              <a:buSzPts val="1800"/>
              <a:buFont typeface="Noto Sans Symbols"/>
              <a:buChar char="▪"/>
            </a:pPr>
            <a:r>
              <a:rPr lang="en-US" sz="2000" b="0" i="0" u="none" strike="noStrike" cap="none">
                <a:solidFill>
                  <a:schemeClr val="dk2"/>
                </a:solidFill>
                <a:latin typeface="Source Sans Pro"/>
                <a:ea typeface="Source Sans Pro"/>
                <a:cs typeface="Source Sans Pro"/>
                <a:sym typeface="Source Sans Pro"/>
              </a:rPr>
              <a:t>Example - DELETE RESTRICT and UPDATE RESTRICT</a:t>
            </a:r>
            <a:br>
              <a:rPr lang="en-US" sz="2000" b="0" i="0" u="none" strike="noStrike" cap="none">
                <a:solidFill>
                  <a:schemeClr val="dk2"/>
                </a:solidFill>
                <a:latin typeface="Source Sans Pro"/>
                <a:ea typeface="Source Sans Pro"/>
                <a:cs typeface="Source Sans Pro"/>
                <a:sym typeface="Source Sans Pro"/>
              </a:rPr>
            </a:br>
            <a:br>
              <a:rPr lang="en-US" sz="2000" b="0" i="0" u="none" strike="noStrike" cap="none">
                <a:solidFill>
                  <a:schemeClr val="dk2"/>
                </a:solidFill>
                <a:latin typeface="Source Sans Pro"/>
                <a:ea typeface="Source Sans Pro"/>
                <a:cs typeface="Source Sans Pro"/>
                <a:sym typeface="Source Sans Pro"/>
              </a:rPr>
            </a:br>
            <a:r>
              <a:rPr lang="en-US" sz="1800" b="0" i="0" u="none" strike="noStrike" cap="none">
                <a:solidFill>
                  <a:schemeClr val="dk2"/>
                </a:solidFill>
                <a:latin typeface="Courier New"/>
                <a:ea typeface="Courier New"/>
                <a:cs typeface="Courier New"/>
                <a:sym typeface="Courier New"/>
              </a:rPr>
              <a:t>CREATE TABLE employee</a:t>
            </a:r>
            <a:br>
              <a:rPr lang="en-US" sz="1800" b="0" i="0" u="none" strike="noStrike" cap="none">
                <a:solidFill>
                  <a:schemeClr val="dk2"/>
                </a:solidFill>
                <a:latin typeface="Courier New"/>
                <a:ea typeface="Courier New"/>
                <a:cs typeface="Courier New"/>
                <a:sym typeface="Courier New"/>
              </a:rPr>
            </a:br>
            <a:r>
              <a:rPr lang="en-US" sz="1800" b="0" i="0" u="none" strike="noStrike" cap="none">
                <a:solidFill>
                  <a:schemeClr val="dk2"/>
                </a:solidFill>
                <a:latin typeface="Courier New"/>
                <a:ea typeface="Courier New"/>
                <a:cs typeface="Courier New"/>
                <a:sym typeface="Courier New"/>
              </a:rPr>
              <a:t>( empid CHAR(4),</a:t>
            </a:r>
            <a:br>
              <a:rPr lang="en-US" sz="1800" b="0" i="0" u="none" strike="noStrike" cap="none">
                <a:solidFill>
                  <a:schemeClr val="dk2"/>
                </a:solidFill>
                <a:latin typeface="Courier New"/>
                <a:ea typeface="Courier New"/>
                <a:cs typeface="Courier New"/>
                <a:sym typeface="Courier New"/>
              </a:rPr>
            </a:br>
            <a:r>
              <a:rPr lang="en-US" sz="1800" b="0" i="0" u="none" strike="noStrike" cap="none">
                <a:solidFill>
                  <a:schemeClr val="dk2"/>
                </a:solidFill>
                <a:latin typeface="Courier New"/>
                <a:ea typeface="Courier New"/>
                <a:cs typeface="Courier New"/>
                <a:sym typeface="Courier New"/>
              </a:rPr>
              <a:t>empname CHAR(20),</a:t>
            </a:r>
            <a:br>
              <a:rPr lang="en-US" sz="1800" b="0" i="0" u="none" strike="noStrike" cap="none">
                <a:solidFill>
                  <a:schemeClr val="dk2"/>
                </a:solidFill>
                <a:latin typeface="Courier New"/>
                <a:ea typeface="Courier New"/>
                <a:cs typeface="Courier New"/>
                <a:sym typeface="Courier New"/>
              </a:rPr>
            </a:br>
            <a:r>
              <a:rPr lang="en-US" sz="1800" b="0" i="0" u="none" strike="noStrike" cap="none">
                <a:solidFill>
                  <a:schemeClr val="dk2"/>
                </a:solidFill>
                <a:latin typeface="Courier New"/>
                <a:ea typeface="Courier New"/>
                <a:cs typeface="Courier New"/>
                <a:sym typeface="Courier New"/>
              </a:rPr>
              <a:t>deptid CHAR(2),</a:t>
            </a:r>
            <a:br>
              <a:rPr lang="en-US" sz="1800" b="0" i="0" u="none" strike="noStrike" cap="none">
                <a:solidFill>
                  <a:schemeClr val="dk2"/>
                </a:solidFill>
                <a:latin typeface="Courier New"/>
                <a:ea typeface="Courier New"/>
                <a:cs typeface="Courier New"/>
                <a:sym typeface="Courier New"/>
              </a:rPr>
            </a:br>
            <a:r>
              <a:rPr lang="en-US" sz="1800" b="0" i="0" u="none" strike="noStrike" cap="none">
                <a:solidFill>
                  <a:schemeClr val="dk2"/>
                </a:solidFill>
                <a:latin typeface="Courier New"/>
                <a:ea typeface="Courier New"/>
                <a:cs typeface="Courier New"/>
                <a:sym typeface="Courier New"/>
              </a:rPr>
              <a:t>PRIMARY KEY (empid),</a:t>
            </a:r>
            <a:br>
              <a:rPr lang="en-US" sz="1800" b="0" i="0" u="none" strike="noStrike" cap="none">
                <a:solidFill>
                  <a:schemeClr val="dk2"/>
                </a:solidFill>
                <a:latin typeface="Courier New"/>
                <a:ea typeface="Courier New"/>
                <a:cs typeface="Courier New"/>
                <a:sym typeface="Courier New"/>
              </a:rPr>
            </a:br>
            <a:r>
              <a:rPr lang="en-US" sz="1800" b="0" i="0" u="none" strike="noStrike" cap="none">
                <a:solidFill>
                  <a:schemeClr val="dk2"/>
                </a:solidFill>
                <a:latin typeface="Courier New"/>
                <a:ea typeface="Courier New"/>
                <a:cs typeface="Courier New"/>
                <a:sym typeface="Courier New"/>
              </a:rPr>
              <a:t>FOREIGN KEY (deptid) REFERENCES department);</a:t>
            </a:r>
            <a:endParaRPr/>
          </a:p>
          <a:p>
            <a:pPr marL="342900" marR="0" lvl="2" indent="-274320" algn="l" rtl="0">
              <a:lnSpc>
                <a:spcPct val="100000"/>
              </a:lnSpc>
              <a:spcBef>
                <a:spcPts val="360"/>
              </a:spcBef>
              <a:spcAft>
                <a:spcPts val="0"/>
              </a:spcAft>
              <a:buClr>
                <a:schemeClr val="accent1"/>
              </a:buClr>
              <a:buSzPts val="1080"/>
              <a:buFont typeface="Courier New"/>
              <a:buNone/>
            </a:pPr>
            <a:endParaRPr sz="1800" b="0" i="0" u="none" strike="noStrike" cap="none">
              <a:solidFill>
                <a:schemeClr val="dk2"/>
              </a:solidFill>
              <a:latin typeface="Source Sans Pro"/>
              <a:ea typeface="Source Sans Pro"/>
              <a:cs typeface="Source Sans Pro"/>
              <a:sym typeface="Source Sans Pro"/>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a:solidFill>
                <a:schemeClr val="dk2"/>
              </a:solidFill>
              <a:latin typeface="Source Sans Pro"/>
              <a:ea typeface="Source Sans Pro"/>
              <a:cs typeface="Source Sans Pro"/>
              <a:sym typeface="Source Sans Pro"/>
            </a:endParaRPr>
          </a:p>
        </p:txBody>
      </p:sp>
      <p:sp>
        <p:nvSpPr>
          <p:cNvPr id="170" name="Google Shape;170;p19"/>
          <p:cNvSpPr txBox="1"/>
          <p:nvPr/>
        </p:nvSpPr>
        <p:spPr>
          <a:xfrm>
            <a:off x="0" y="6629400"/>
            <a:ext cx="38100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000" b="0" i="1" u="none">
                <a:solidFill>
                  <a:schemeClr val="dk1"/>
                </a:solidFill>
                <a:latin typeface="Source Sans Pro"/>
                <a:ea typeface="Source Sans Pro"/>
                <a:cs typeface="Source Sans Pro"/>
                <a:sym typeface="Source Sans Pro"/>
              </a:rPr>
              <a:t>Jukić, Vrbsky, Nestorov – Database Systems </a:t>
            </a:r>
            <a:endParaRPr/>
          </a:p>
        </p:txBody>
      </p:sp>
      <p:sp>
        <p:nvSpPr>
          <p:cNvPr id="171" name="Google Shape;171;p19"/>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0"/>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Source Sans Pro"/>
              <a:buNone/>
            </a:pPr>
            <a:r>
              <a:rPr lang="en-US" sz="2900" b="0" i="0" u="none" strike="noStrike" cap="none">
                <a:solidFill>
                  <a:schemeClr val="dk2"/>
                </a:solidFill>
                <a:latin typeface="Source Sans Pro"/>
                <a:ea typeface="Source Sans Pro"/>
                <a:cs typeface="Source Sans Pro"/>
                <a:sym typeface="Source Sans Pro"/>
              </a:rPr>
              <a:t>REFERENTIAL INTEGRITY CONSTRAINT: DELETE AND UPDATE IMPLEMENTATION OPTIONS</a:t>
            </a:r>
            <a:br>
              <a:rPr lang="en-US" sz="2900" b="0" i="0" u="none" strike="noStrike" cap="none">
                <a:solidFill>
                  <a:schemeClr val="dk2"/>
                </a:solidFill>
                <a:latin typeface="Source Sans Pro"/>
                <a:ea typeface="Source Sans Pro"/>
                <a:cs typeface="Source Sans Pro"/>
                <a:sym typeface="Source Sans Pro"/>
              </a:rPr>
            </a:br>
            <a:endParaRPr/>
          </a:p>
        </p:txBody>
      </p:sp>
      <p:sp>
        <p:nvSpPr>
          <p:cNvPr id="178" name="Google Shape;178;p20"/>
          <p:cNvSpPr txBox="1">
            <a:spLocks noGrp="1"/>
          </p:cNvSpPr>
          <p:nvPr>
            <p:ph type="body" idx="1"/>
          </p:nvPr>
        </p:nvSpPr>
        <p:spPr>
          <a:xfrm>
            <a:off x="304800" y="1554162"/>
            <a:ext cx="8686800" cy="4525962"/>
          </a:xfrm>
          <a:prstGeom prst="rect">
            <a:avLst/>
          </a:prstGeom>
          <a:noFill/>
          <a:ln>
            <a:noFill/>
          </a:ln>
        </p:spPr>
        <p:txBody>
          <a:bodyPr spcFirstLastPara="1" wrap="square" lIns="91425" tIns="45700" rIns="91425" bIns="45700" anchor="t" anchorCtr="0">
            <a:noAutofit/>
          </a:bodyPr>
          <a:lstStyle/>
          <a:p>
            <a:pPr marL="342900" marR="0" lvl="2" indent="-342900" algn="l" rtl="0">
              <a:lnSpc>
                <a:spcPct val="100000"/>
              </a:lnSpc>
              <a:spcBef>
                <a:spcPts val="0"/>
              </a:spcBef>
              <a:spcAft>
                <a:spcPts val="0"/>
              </a:spcAft>
              <a:buClr>
                <a:schemeClr val="accent1"/>
              </a:buClr>
              <a:buSzPts val="2160"/>
              <a:buFont typeface="Noto Sans Symbols"/>
              <a:buChar char="▪"/>
            </a:pPr>
            <a:r>
              <a:rPr lang="en-US" sz="2400" b="1" i="0" u="none" strike="noStrike" cap="none">
                <a:solidFill>
                  <a:schemeClr val="dk2"/>
                </a:solidFill>
                <a:latin typeface="Source Sans Pro"/>
                <a:ea typeface="Source Sans Pro"/>
                <a:cs typeface="Source Sans Pro"/>
                <a:sym typeface="Source Sans Pro"/>
              </a:rPr>
              <a:t>Implementing delete and update options</a:t>
            </a:r>
            <a:endParaRPr/>
          </a:p>
          <a:p>
            <a:pPr marL="800100" marR="0" lvl="3" indent="-342900" algn="l" rtl="0">
              <a:lnSpc>
                <a:spcPct val="100000"/>
              </a:lnSpc>
              <a:spcBef>
                <a:spcPts val="400"/>
              </a:spcBef>
              <a:spcAft>
                <a:spcPts val="0"/>
              </a:spcAft>
              <a:buClr>
                <a:schemeClr val="accent1"/>
              </a:buClr>
              <a:buSzPts val="1800"/>
              <a:buFont typeface="Noto Sans Symbols"/>
              <a:buChar char="▪"/>
            </a:pPr>
            <a:r>
              <a:rPr lang="en-US" sz="2000" b="0" i="0" u="none" strike="noStrike" cap="none">
                <a:solidFill>
                  <a:schemeClr val="dk2"/>
                </a:solidFill>
                <a:latin typeface="Source Sans Pro"/>
                <a:ea typeface="Source Sans Pro"/>
                <a:cs typeface="Source Sans Pro"/>
                <a:sym typeface="Source Sans Pro"/>
              </a:rPr>
              <a:t>Example - DELETE CASCADE</a:t>
            </a:r>
            <a:br>
              <a:rPr lang="en-US" sz="2000" b="0" i="0" u="none" strike="noStrike" cap="none">
                <a:solidFill>
                  <a:schemeClr val="dk2"/>
                </a:solidFill>
                <a:latin typeface="Source Sans Pro"/>
                <a:ea typeface="Source Sans Pro"/>
                <a:cs typeface="Source Sans Pro"/>
                <a:sym typeface="Source Sans Pro"/>
              </a:rPr>
            </a:br>
            <a:br>
              <a:rPr lang="en-US" sz="2000" b="0" i="0" u="none" strike="noStrike" cap="none">
                <a:solidFill>
                  <a:schemeClr val="dk2"/>
                </a:solidFill>
                <a:latin typeface="Source Sans Pro"/>
                <a:ea typeface="Source Sans Pro"/>
                <a:cs typeface="Source Sans Pro"/>
                <a:sym typeface="Source Sans Pro"/>
              </a:rPr>
            </a:br>
            <a:r>
              <a:rPr lang="en-US" sz="1800" b="0" i="0" u="none" strike="noStrike" cap="none">
                <a:solidFill>
                  <a:schemeClr val="dk2"/>
                </a:solidFill>
                <a:latin typeface="Courier New"/>
                <a:ea typeface="Courier New"/>
                <a:cs typeface="Courier New"/>
                <a:sym typeface="Courier New"/>
              </a:rPr>
              <a:t>CREATE TABLE employee</a:t>
            </a:r>
            <a:br>
              <a:rPr lang="en-US" sz="1800" b="0" i="0" u="none" strike="noStrike" cap="none">
                <a:solidFill>
                  <a:schemeClr val="dk2"/>
                </a:solidFill>
                <a:latin typeface="Courier New"/>
                <a:ea typeface="Courier New"/>
                <a:cs typeface="Courier New"/>
                <a:sym typeface="Courier New"/>
              </a:rPr>
            </a:br>
            <a:r>
              <a:rPr lang="en-US" sz="1800" b="0" i="0" u="none" strike="noStrike" cap="none">
                <a:solidFill>
                  <a:schemeClr val="dk2"/>
                </a:solidFill>
                <a:latin typeface="Courier New"/>
                <a:ea typeface="Courier New"/>
                <a:cs typeface="Courier New"/>
                <a:sym typeface="Courier New"/>
              </a:rPr>
              <a:t>( empid CHAR(4),</a:t>
            </a:r>
            <a:br>
              <a:rPr lang="en-US" sz="1800" b="0" i="0" u="none" strike="noStrike" cap="none">
                <a:solidFill>
                  <a:schemeClr val="dk2"/>
                </a:solidFill>
                <a:latin typeface="Courier New"/>
                <a:ea typeface="Courier New"/>
                <a:cs typeface="Courier New"/>
                <a:sym typeface="Courier New"/>
              </a:rPr>
            </a:br>
            <a:r>
              <a:rPr lang="en-US" sz="1800" b="0" i="0" u="none" strike="noStrike" cap="none">
                <a:solidFill>
                  <a:schemeClr val="dk2"/>
                </a:solidFill>
                <a:latin typeface="Courier New"/>
                <a:ea typeface="Courier New"/>
                <a:cs typeface="Courier New"/>
                <a:sym typeface="Courier New"/>
              </a:rPr>
              <a:t>empname CHAR(20),</a:t>
            </a:r>
            <a:br>
              <a:rPr lang="en-US" sz="1800" b="0" i="0" u="none" strike="noStrike" cap="none">
                <a:solidFill>
                  <a:schemeClr val="dk2"/>
                </a:solidFill>
                <a:latin typeface="Courier New"/>
                <a:ea typeface="Courier New"/>
                <a:cs typeface="Courier New"/>
                <a:sym typeface="Courier New"/>
              </a:rPr>
            </a:br>
            <a:r>
              <a:rPr lang="en-US" sz="1800" b="0" i="0" u="none" strike="noStrike" cap="none">
                <a:solidFill>
                  <a:schemeClr val="dk2"/>
                </a:solidFill>
                <a:latin typeface="Courier New"/>
                <a:ea typeface="Courier New"/>
                <a:cs typeface="Courier New"/>
                <a:sym typeface="Courier New"/>
              </a:rPr>
              <a:t>deptid CHAR(2),</a:t>
            </a:r>
            <a:br>
              <a:rPr lang="en-US" sz="1800" b="0" i="0" u="none" strike="noStrike" cap="none">
                <a:solidFill>
                  <a:schemeClr val="dk2"/>
                </a:solidFill>
                <a:latin typeface="Courier New"/>
                <a:ea typeface="Courier New"/>
                <a:cs typeface="Courier New"/>
                <a:sym typeface="Courier New"/>
              </a:rPr>
            </a:br>
            <a:r>
              <a:rPr lang="en-US" sz="1800" b="0" i="0" u="none" strike="noStrike" cap="none">
                <a:solidFill>
                  <a:schemeClr val="dk2"/>
                </a:solidFill>
                <a:latin typeface="Courier New"/>
                <a:ea typeface="Courier New"/>
                <a:cs typeface="Courier New"/>
                <a:sym typeface="Courier New"/>
              </a:rPr>
              <a:t>PRIMARY KEY (empid),</a:t>
            </a:r>
            <a:br>
              <a:rPr lang="en-US" sz="1800" b="0" i="0" u="none" strike="noStrike" cap="none">
                <a:solidFill>
                  <a:schemeClr val="dk2"/>
                </a:solidFill>
                <a:latin typeface="Courier New"/>
                <a:ea typeface="Courier New"/>
                <a:cs typeface="Courier New"/>
                <a:sym typeface="Courier New"/>
              </a:rPr>
            </a:br>
            <a:r>
              <a:rPr lang="en-US" sz="1800" b="0" i="0" u="none" strike="noStrike" cap="none">
                <a:solidFill>
                  <a:schemeClr val="dk2"/>
                </a:solidFill>
                <a:latin typeface="Courier New"/>
                <a:ea typeface="Courier New"/>
                <a:cs typeface="Courier New"/>
                <a:sym typeface="Courier New"/>
              </a:rPr>
              <a:t>FOREIGN KEY (deptid) REFERENCES department</a:t>
            </a:r>
            <a:br>
              <a:rPr lang="en-US" sz="1800" b="0" i="0" u="none" strike="noStrike" cap="none">
                <a:solidFill>
                  <a:schemeClr val="dk2"/>
                </a:solidFill>
                <a:latin typeface="Courier New"/>
                <a:ea typeface="Courier New"/>
                <a:cs typeface="Courier New"/>
                <a:sym typeface="Courier New"/>
              </a:rPr>
            </a:br>
            <a:r>
              <a:rPr lang="en-US" sz="1800" b="0" i="0" u="none" strike="noStrike" cap="none">
                <a:solidFill>
                  <a:schemeClr val="dk2"/>
                </a:solidFill>
                <a:latin typeface="Courier New"/>
                <a:ea typeface="Courier New"/>
                <a:cs typeface="Courier New"/>
                <a:sym typeface="Courier New"/>
              </a:rPr>
              <a:t>				ON DELETE CASCADE);</a:t>
            </a:r>
            <a:endParaRPr sz="1600" b="0" i="0" u="none" strike="noStrike" cap="none">
              <a:solidFill>
                <a:schemeClr val="dk2"/>
              </a:solidFill>
              <a:latin typeface="Source Sans Pro"/>
              <a:ea typeface="Source Sans Pro"/>
              <a:cs typeface="Source Sans Pro"/>
              <a:sym typeface="Source Sans Pro"/>
            </a:endParaRPr>
          </a:p>
          <a:p>
            <a:pPr marL="342900" marR="0" lvl="0" indent="-271780" algn="l" rtl="0">
              <a:spcBef>
                <a:spcPts val="320"/>
              </a:spcBef>
              <a:spcAft>
                <a:spcPts val="0"/>
              </a:spcAft>
              <a:buClr>
                <a:schemeClr val="accent1"/>
              </a:buClr>
              <a:buSzPts val="1120"/>
              <a:buFont typeface="Noto Sans Symbols"/>
              <a:buNone/>
            </a:pPr>
            <a:endParaRPr sz="1600" b="0" i="0" u="none" strike="noStrike" cap="none">
              <a:solidFill>
                <a:schemeClr val="dk2"/>
              </a:solidFill>
              <a:latin typeface="Source Sans Pro"/>
              <a:ea typeface="Source Sans Pro"/>
              <a:cs typeface="Source Sans Pro"/>
              <a:sym typeface="Source Sans Pro"/>
            </a:endParaRPr>
          </a:p>
        </p:txBody>
      </p:sp>
      <p:sp>
        <p:nvSpPr>
          <p:cNvPr id="179" name="Google Shape;179;p20"/>
          <p:cNvSpPr txBox="1"/>
          <p:nvPr/>
        </p:nvSpPr>
        <p:spPr>
          <a:xfrm>
            <a:off x="0" y="6629400"/>
            <a:ext cx="38100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000" b="0" i="1" u="none">
                <a:solidFill>
                  <a:schemeClr val="dk1"/>
                </a:solidFill>
                <a:latin typeface="Source Sans Pro"/>
                <a:ea typeface="Source Sans Pro"/>
                <a:cs typeface="Source Sans Pro"/>
                <a:sym typeface="Source Sans Pro"/>
              </a:rPr>
              <a:t>Jukić, Vrbsky, Nestorov – Database Systems </a:t>
            </a:r>
            <a:endParaRPr/>
          </a:p>
        </p:txBody>
      </p:sp>
      <p:sp>
        <p:nvSpPr>
          <p:cNvPr id="180" name="Google Shape;180;p20"/>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1"/>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Source Sans Pro"/>
              <a:buNone/>
            </a:pPr>
            <a:r>
              <a:rPr lang="en-US" sz="2900" b="0" i="0" u="none" strike="noStrike" cap="none">
                <a:solidFill>
                  <a:schemeClr val="dk2"/>
                </a:solidFill>
                <a:latin typeface="Source Sans Pro"/>
                <a:ea typeface="Source Sans Pro"/>
                <a:cs typeface="Source Sans Pro"/>
                <a:sym typeface="Source Sans Pro"/>
              </a:rPr>
              <a:t>REFERENTIAL INTEGRITY CONSTRAINT: DELETE AND UPDATE IMPLEMENTATION OPTIONS</a:t>
            </a:r>
            <a:br>
              <a:rPr lang="en-US" sz="2900" b="0" i="0" u="none" strike="noStrike" cap="none">
                <a:solidFill>
                  <a:schemeClr val="dk2"/>
                </a:solidFill>
                <a:latin typeface="Source Sans Pro"/>
                <a:ea typeface="Source Sans Pro"/>
                <a:cs typeface="Source Sans Pro"/>
                <a:sym typeface="Source Sans Pro"/>
              </a:rPr>
            </a:br>
            <a:endParaRPr/>
          </a:p>
        </p:txBody>
      </p:sp>
      <p:sp>
        <p:nvSpPr>
          <p:cNvPr id="187" name="Google Shape;187;p21"/>
          <p:cNvSpPr txBox="1">
            <a:spLocks noGrp="1"/>
          </p:cNvSpPr>
          <p:nvPr>
            <p:ph type="body" idx="1"/>
          </p:nvPr>
        </p:nvSpPr>
        <p:spPr>
          <a:xfrm>
            <a:off x="304800" y="1554162"/>
            <a:ext cx="8686800" cy="4525962"/>
          </a:xfrm>
          <a:prstGeom prst="rect">
            <a:avLst/>
          </a:prstGeom>
          <a:noFill/>
          <a:ln>
            <a:noFill/>
          </a:ln>
        </p:spPr>
        <p:txBody>
          <a:bodyPr spcFirstLastPara="1" wrap="square" lIns="91425" tIns="45700" rIns="91425" bIns="45700" anchor="t" anchorCtr="0">
            <a:noAutofit/>
          </a:bodyPr>
          <a:lstStyle/>
          <a:p>
            <a:pPr marL="342900" marR="0" lvl="2" indent="-342900" algn="l" rtl="0">
              <a:lnSpc>
                <a:spcPct val="100000"/>
              </a:lnSpc>
              <a:spcBef>
                <a:spcPts val="0"/>
              </a:spcBef>
              <a:spcAft>
                <a:spcPts val="0"/>
              </a:spcAft>
              <a:buClr>
                <a:schemeClr val="accent1"/>
              </a:buClr>
              <a:buSzPts val="2160"/>
              <a:buFont typeface="Noto Sans Symbols"/>
              <a:buChar char="▪"/>
            </a:pPr>
            <a:r>
              <a:rPr lang="en-US" sz="2400" b="1" i="0" u="none" strike="noStrike" cap="none">
                <a:solidFill>
                  <a:schemeClr val="dk2"/>
                </a:solidFill>
                <a:latin typeface="Source Sans Pro"/>
                <a:ea typeface="Source Sans Pro"/>
                <a:cs typeface="Source Sans Pro"/>
                <a:sym typeface="Source Sans Pro"/>
              </a:rPr>
              <a:t>Implementing delete and update options</a:t>
            </a:r>
            <a:endParaRPr/>
          </a:p>
          <a:p>
            <a:pPr marL="800100" marR="0" lvl="3" indent="-342900" algn="l" rtl="0">
              <a:lnSpc>
                <a:spcPct val="100000"/>
              </a:lnSpc>
              <a:spcBef>
                <a:spcPts val="400"/>
              </a:spcBef>
              <a:spcAft>
                <a:spcPts val="0"/>
              </a:spcAft>
              <a:buClr>
                <a:schemeClr val="accent1"/>
              </a:buClr>
              <a:buSzPts val="1800"/>
              <a:buFont typeface="Noto Sans Symbols"/>
              <a:buChar char="▪"/>
            </a:pPr>
            <a:r>
              <a:rPr lang="en-US" sz="2000" b="0" i="0" u="none" strike="noStrike" cap="none">
                <a:solidFill>
                  <a:schemeClr val="dk2"/>
                </a:solidFill>
                <a:latin typeface="Source Sans Pro"/>
                <a:ea typeface="Source Sans Pro"/>
                <a:cs typeface="Source Sans Pro"/>
                <a:sym typeface="Source Sans Pro"/>
              </a:rPr>
              <a:t>Example – UPDATE SET-TO-NULL</a:t>
            </a:r>
            <a:br>
              <a:rPr lang="en-US" sz="2000" b="0" i="0" u="none" strike="noStrike" cap="none">
                <a:solidFill>
                  <a:schemeClr val="dk2"/>
                </a:solidFill>
                <a:latin typeface="Source Sans Pro"/>
                <a:ea typeface="Source Sans Pro"/>
                <a:cs typeface="Source Sans Pro"/>
                <a:sym typeface="Source Sans Pro"/>
              </a:rPr>
            </a:br>
            <a:br>
              <a:rPr lang="en-US" sz="2000" b="0" i="0" u="none" strike="noStrike" cap="none">
                <a:solidFill>
                  <a:schemeClr val="dk2"/>
                </a:solidFill>
                <a:latin typeface="Source Sans Pro"/>
                <a:ea typeface="Source Sans Pro"/>
                <a:cs typeface="Source Sans Pro"/>
                <a:sym typeface="Source Sans Pro"/>
              </a:rPr>
            </a:br>
            <a:r>
              <a:rPr lang="en-US" sz="1800" b="0" i="0" u="none" strike="noStrike" cap="none">
                <a:solidFill>
                  <a:schemeClr val="dk2"/>
                </a:solidFill>
                <a:latin typeface="Courier New"/>
                <a:ea typeface="Courier New"/>
                <a:cs typeface="Courier New"/>
                <a:sym typeface="Courier New"/>
              </a:rPr>
              <a:t>CREATE TABLE employee</a:t>
            </a:r>
            <a:br>
              <a:rPr lang="en-US" sz="1800" b="0" i="0" u="none" strike="noStrike" cap="none">
                <a:solidFill>
                  <a:schemeClr val="dk2"/>
                </a:solidFill>
                <a:latin typeface="Courier New"/>
                <a:ea typeface="Courier New"/>
                <a:cs typeface="Courier New"/>
                <a:sym typeface="Courier New"/>
              </a:rPr>
            </a:br>
            <a:r>
              <a:rPr lang="en-US" sz="1800" b="0" i="0" u="none" strike="noStrike" cap="none">
                <a:solidFill>
                  <a:schemeClr val="dk2"/>
                </a:solidFill>
                <a:latin typeface="Courier New"/>
                <a:ea typeface="Courier New"/>
                <a:cs typeface="Courier New"/>
                <a:sym typeface="Courier New"/>
              </a:rPr>
              <a:t>( empid CHAR(4),</a:t>
            </a:r>
            <a:br>
              <a:rPr lang="en-US" sz="1800" b="0" i="0" u="none" strike="noStrike" cap="none">
                <a:solidFill>
                  <a:schemeClr val="dk2"/>
                </a:solidFill>
                <a:latin typeface="Courier New"/>
                <a:ea typeface="Courier New"/>
                <a:cs typeface="Courier New"/>
                <a:sym typeface="Courier New"/>
              </a:rPr>
            </a:br>
            <a:r>
              <a:rPr lang="en-US" sz="1800" b="0" i="0" u="none" strike="noStrike" cap="none">
                <a:solidFill>
                  <a:schemeClr val="dk2"/>
                </a:solidFill>
                <a:latin typeface="Courier New"/>
                <a:ea typeface="Courier New"/>
                <a:cs typeface="Courier New"/>
                <a:sym typeface="Courier New"/>
              </a:rPr>
              <a:t>empname CHAR(20),</a:t>
            </a:r>
            <a:br>
              <a:rPr lang="en-US" sz="1800" b="0" i="0" u="none" strike="noStrike" cap="none">
                <a:solidFill>
                  <a:schemeClr val="dk2"/>
                </a:solidFill>
                <a:latin typeface="Courier New"/>
                <a:ea typeface="Courier New"/>
                <a:cs typeface="Courier New"/>
                <a:sym typeface="Courier New"/>
              </a:rPr>
            </a:br>
            <a:r>
              <a:rPr lang="en-US" sz="1800" b="0" i="0" u="none" strike="noStrike" cap="none">
                <a:solidFill>
                  <a:schemeClr val="dk2"/>
                </a:solidFill>
                <a:latin typeface="Courier New"/>
                <a:ea typeface="Courier New"/>
                <a:cs typeface="Courier New"/>
                <a:sym typeface="Courier New"/>
              </a:rPr>
              <a:t>deptid CHAR(2),</a:t>
            </a:r>
            <a:br>
              <a:rPr lang="en-US" sz="1800" b="0" i="0" u="none" strike="noStrike" cap="none">
                <a:solidFill>
                  <a:schemeClr val="dk2"/>
                </a:solidFill>
                <a:latin typeface="Courier New"/>
                <a:ea typeface="Courier New"/>
                <a:cs typeface="Courier New"/>
                <a:sym typeface="Courier New"/>
              </a:rPr>
            </a:br>
            <a:r>
              <a:rPr lang="en-US" sz="1800" b="0" i="0" u="none" strike="noStrike" cap="none">
                <a:solidFill>
                  <a:schemeClr val="dk2"/>
                </a:solidFill>
                <a:latin typeface="Courier New"/>
                <a:ea typeface="Courier New"/>
                <a:cs typeface="Courier New"/>
                <a:sym typeface="Courier New"/>
              </a:rPr>
              <a:t>PRIMARY KEY (empid),</a:t>
            </a:r>
            <a:br>
              <a:rPr lang="en-US" sz="1800" b="0" i="0" u="none" strike="noStrike" cap="none">
                <a:solidFill>
                  <a:schemeClr val="dk2"/>
                </a:solidFill>
                <a:latin typeface="Courier New"/>
                <a:ea typeface="Courier New"/>
                <a:cs typeface="Courier New"/>
                <a:sym typeface="Courier New"/>
              </a:rPr>
            </a:br>
            <a:r>
              <a:rPr lang="en-US" sz="1800" b="0" i="0" u="none" strike="noStrike" cap="none">
                <a:solidFill>
                  <a:schemeClr val="dk2"/>
                </a:solidFill>
                <a:latin typeface="Courier New"/>
                <a:ea typeface="Courier New"/>
                <a:cs typeface="Courier New"/>
                <a:sym typeface="Courier New"/>
              </a:rPr>
              <a:t>FOREIGN KEY (deptid) REFERENCES department</a:t>
            </a:r>
            <a:br>
              <a:rPr lang="en-US" sz="1800" b="0" i="0" u="none" strike="noStrike" cap="none">
                <a:solidFill>
                  <a:schemeClr val="dk2"/>
                </a:solidFill>
                <a:latin typeface="Courier New"/>
                <a:ea typeface="Courier New"/>
                <a:cs typeface="Courier New"/>
                <a:sym typeface="Courier New"/>
              </a:rPr>
            </a:br>
            <a:r>
              <a:rPr lang="en-US" sz="1800" b="0" i="0" u="none" strike="noStrike" cap="none">
                <a:solidFill>
                  <a:schemeClr val="dk2"/>
                </a:solidFill>
                <a:latin typeface="Courier New"/>
                <a:ea typeface="Courier New"/>
                <a:cs typeface="Courier New"/>
                <a:sym typeface="Courier New"/>
              </a:rPr>
              <a:t>				ON UPDATE SET NULL);</a:t>
            </a:r>
            <a:endParaRPr/>
          </a:p>
        </p:txBody>
      </p:sp>
      <p:sp>
        <p:nvSpPr>
          <p:cNvPr id="188" name="Google Shape;188;p21"/>
          <p:cNvSpPr txBox="1"/>
          <p:nvPr/>
        </p:nvSpPr>
        <p:spPr>
          <a:xfrm>
            <a:off x="0" y="6629400"/>
            <a:ext cx="38100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000" b="0" i="1" u="none">
                <a:solidFill>
                  <a:schemeClr val="dk1"/>
                </a:solidFill>
                <a:latin typeface="Source Sans Pro"/>
                <a:ea typeface="Source Sans Pro"/>
                <a:cs typeface="Source Sans Pro"/>
                <a:sym typeface="Source Sans Pro"/>
              </a:rPr>
              <a:t>Jukić, Vrbsky, Nestorov – Database Systems </a:t>
            </a:r>
            <a:endParaRPr/>
          </a:p>
        </p:txBody>
      </p:sp>
      <p:sp>
        <p:nvSpPr>
          <p:cNvPr id="189" name="Google Shape;189;p21"/>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2"/>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Source Sans Pro"/>
              <a:buNone/>
            </a:pPr>
            <a:r>
              <a:rPr lang="en-US" sz="2900" b="0" i="0" u="none" strike="noStrike" cap="none">
                <a:solidFill>
                  <a:schemeClr val="dk2"/>
                </a:solidFill>
                <a:latin typeface="Source Sans Pro"/>
                <a:ea typeface="Source Sans Pro"/>
                <a:cs typeface="Source Sans Pro"/>
                <a:sym typeface="Source Sans Pro"/>
              </a:rPr>
              <a:t>REFERENTIAL INTEGRITY CONSTRAINT: DELETE AND UPDATE IMPLEMENTATION OPTIONS</a:t>
            </a:r>
            <a:br>
              <a:rPr lang="en-US" sz="2900" b="0" i="0" u="none" strike="noStrike" cap="none">
                <a:solidFill>
                  <a:schemeClr val="dk2"/>
                </a:solidFill>
                <a:latin typeface="Source Sans Pro"/>
                <a:ea typeface="Source Sans Pro"/>
                <a:cs typeface="Source Sans Pro"/>
                <a:sym typeface="Source Sans Pro"/>
              </a:rPr>
            </a:br>
            <a:endParaRPr/>
          </a:p>
        </p:txBody>
      </p:sp>
      <p:sp>
        <p:nvSpPr>
          <p:cNvPr id="196" name="Google Shape;196;p22"/>
          <p:cNvSpPr txBox="1">
            <a:spLocks noGrp="1"/>
          </p:cNvSpPr>
          <p:nvPr>
            <p:ph type="body" idx="1"/>
          </p:nvPr>
        </p:nvSpPr>
        <p:spPr>
          <a:xfrm>
            <a:off x="304800" y="1554162"/>
            <a:ext cx="8686800" cy="4525962"/>
          </a:xfrm>
          <a:prstGeom prst="rect">
            <a:avLst/>
          </a:prstGeom>
          <a:noFill/>
          <a:ln>
            <a:noFill/>
          </a:ln>
        </p:spPr>
        <p:txBody>
          <a:bodyPr spcFirstLastPara="1" wrap="square" lIns="91425" tIns="45700" rIns="91425" bIns="45700" anchor="t" anchorCtr="0">
            <a:noAutofit/>
          </a:bodyPr>
          <a:lstStyle/>
          <a:p>
            <a:pPr marL="342900" marR="0" lvl="2" indent="-342900" algn="l" rtl="0">
              <a:lnSpc>
                <a:spcPct val="100000"/>
              </a:lnSpc>
              <a:spcBef>
                <a:spcPts val="0"/>
              </a:spcBef>
              <a:spcAft>
                <a:spcPts val="0"/>
              </a:spcAft>
              <a:buClr>
                <a:schemeClr val="accent1"/>
              </a:buClr>
              <a:buSzPts val="2160"/>
              <a:buFont typeface="Noto Sans Symbols"/>
              <a:buChar char="▪"/>
            </a:pPr>
            <a:r>
              <a:rPr lang="en-US" sz="2400" b="1" i="0" u="none" strike="noStrike" cap="none">
                <a:solidFill>
                  <a:schemeClr val="dk2"/>
                </a:solidFill>
                <a:latin typeface="Source Sans Pro"/>
                <a:ea typeface="Source Sans Pro"/>
                <a:cs typeface="Source Sans Pro"/>
                <a:sym typeface="Source Sans Pro"/>
              </a:rPr>
              <a:t>Implementing delete and update options</a:t>
            </a:r>
            <a:endParaRPr/>
          </a:p>
          <a:p>
            <a:pPr marL="800100" marR="0" lvl="3" indent="-342900" algn="l" rtl="0">
              <a:lnSpc>
                <a:spcPct val="100000"/>
              </a:lnSpc>
              <a:spcBef>
                <a:spcPts val="400"/>
              </a:spcBef>
              <a:spcAft>
                <a:spcPts val="0"/>
              </a:spcAft>
              <a:buClr>
                <a:schemeClr val="accent1"/>
              </a:buClr>
              <a:buSzPts val="1800"/>
              <a:buFont typeface="Noto Sans Symbols"/>
              <a:buChar char="▪"/>
            </a:pPr>
            <a:r>
              <a:rPr lang="en-US" sz="2000" b="0" i="0" u="none" strike="noStrike" cap="none">
                <a:solidFill>
                  <a:schemeClr val="dk2"/>
                </a:solidFill>
                <a:latin typeface="Source Sans Pro"/>
                <a:ea typeface="Source Sans Pro"/>
                <a:cs typeface="Source Sans Pro"/>
                <a:sym typeface="Source Sans Pro"/>
              </a:rPr>
              <a:t>Example - DELETE CASCADE and UPDATE SET-TO-NULL</a:t>
            </a:r>
            <a:br>
              <a:rPr lang="en-US" sz="2000" b="0" i="0" u="none" strike="noStrike" cap="none">
                <a:solidFill>
                  <a:schemeClr val="dk2"/>
                </a:solidFill>
                <a:latin typeface="Source Sans Pro"/>
                <a:ea typeface="Source Sans Pro"/>
                <a:cs typeface="Source Sans Pro"/>
                <a:sym typeface="Source Sans Pro"/>
              </a:rPr>
            </a:br>
            <a:br>
              <a:rPr lang="en-US" sz="2000" b="0" i="0" u="none" strike="noStrike" cap="none">
                <a:solidFill>
                  <a:schemeClr val="dk2"/>
                </a:solidFill>
                <a:latin typeface="Source Sans Pro"/>
                <a:ea typeface="Source Sans Pro"/>
                <a:cs typeface="Source Sans Pro"/>
                <a:sym typeface="Source Sans Pro"/>
              </a:rPr>
            </a:br>
            <a:r>
              <a:rPr lang="en-US" sz="1800" b="0" i="0" u="none" strike="noStrike" cap="none">
                <a:solidFill>
                  <a:schemeClr val="dk2"/>
                </a:solidFill>
                <a:latin typeface="Courier New"/>
                <a:ea typeface="Courier New"/>
                <a:cs typeface="Courier New"/>
                <a:sym typeface="Courier New"/>
              </a:rPr>
              <a:t>CREATE TABLE employee</a:t>
            </a:r>
            <a:br>
              <a:rPr lang="en-US" sz="1800" b="0" i="0" u="none" strike="noStrike" cap="none">
                <a:solidFill>
                  <a:schemeClr val="dk2"/>
                </a:solidFill>
                <a:latin typeface="Courier New"/>
                <a:ea typeface="Courier New"/>
                <a:cs typeface="Courier New"/>
                <a:sym typeface="Courier New"/>
              </a:rPr>
            </a:br>
            <a:r>
              <a:rPr lang="en-US" sz="1800" b="0" i="0" u="none" strike="noStrike" cap="none">
                <a:solidFill>
                  <a:schemeClr val="dk2"/>
                </a:solidFill>
                <a:latin typeface="Courier New"/>
                <a:ea typeface="Courier New"/>
                <a:cs typeface="Courier New"/>
                <a:sym typeface="Courier New"/>
              </a:rPr>
              <a:t>( empid CHAR(4),</a:t>
            </a:r>
            <a:br>
              <a:rPr lang="en-US" sz="1800" b="0" i="0" u="none" strike="noStrike" cap="none">
                <a:solidFill>
                  <a:schemeClr val="dk2"/>
                </a:solidFill>
                <a:latin typeface="Courier New"/>
                <a:ea typeface="Courier New"/>
                <a:cs typeface="Courier New"/>
                <a:sym typeface="Courier New"/>
              </a:rPr>
            </a:br>
            <a:r>
              <a:rPr lang="en-US" sz="1800" b="0" i="0" u="none" strike="noStrike" cap="none">
                <a:solidFill>
                  <a:schemeClr val="dk2"/>
                </a:solidFill>
                <a:latin typeface="Courier New"/>
                <a:ea typeface="Courier New"/>
                <a:cs typeface="Courier New"/>
                <a:sym typeface="Courier New"/>
              </a:rPr>
              <a:t>empname CHAR(20),</a:t>
            </a:r>
            <a:br>
              <a:rPr lang="en-US" sz="1800" b="0" i="0" u="none" strike="noStrike" cap="none">
                <a:solidFill>
                  <a:schemeClr val="dk2"/>
                </a:solidFill>
                <a:latin typeface="Courier New"/>
                <a:ea typeface="Courier New"/>
                <a:cs typeface="Courier New"/>
                <a:sym typeface="Courier New"/>
              </a:rPr>
            </a:br>
            <a:r>
              <a:rPr lang="en-US" sz="1800" b="0" i="0" u="none" strike="noStrike" cap="none">
                <a:solidFill>
                  <a:schemeClr val="dk2"/>
                </a:solidFill>
                <a:latin typeface="Courier New"/>
                <a:ea typeface="Courier New"/>
                <a:cs typeface="Courier New"/>
                <a:sym typeface="Courier New"/>
              </a:rPr>
              <a:t>deptid CHAR(2),</a:t>
            </a:r>
            <a:br>
              <a:rPr lang="en-US" sz="1800" b="0" i="0" u="none" strike="noStrike" cap="none">
                <a:solidFill>
                  <a:schemeClr val="dk2"/>
                </a:solidFill>
                <a:latin typeface="Courier New"/>
                <a:ea typeface="Courier New"/>
                <a:cs typeface="Courier New"/>
                <a:sym typeface="Courier New"/>
              </a:rPr>
            </a:br>
            <a:r>
              <a:rPr lang="en-US" sz="1800" b="0" i="0" u="none" strike="noStrike" cap="none">
                <a:solidFill>
                  <a:schemeClr val="dk2"/>
                </a:solidFill>
                <a:latin typeface="Courier New"/>
                <a:ea typeface="Courier New"/>
                <a:cs typeface="Courier New"/>
                <a:sym typeface="Courier New"/>
              </a:rPr>
              <a:t>PRIMARY KEY (empid),</a:t>
            </a:r>
            <a:br>
              <a:rPr lang="en-US" sz="1800" b="0" i="0" u="none" strike="noStrike" cap="none">
                <a:solidFill>
                  <a:schemeClr val="dk2"/>
                </a:solidFill>
                <a:latin typeface="Courier New"/>
                <a:ea typeface="Courier New"/>
                <a:cs typeface="Courier New"/>
                <a:sym typeface="Courier New"/>
              </a:rPr>
            </a:br>
            <a:r>
              <a:rPr lang="en-US" sz="1800" b="0" i="0" u="none" strike="noStrike" cap="none">
                <a:solidFill>
                  <a:schemeClr val="dk2"/>
                </a:solidFill>
                <a:latin typeface="Courier New"/>
                <a:ea typeface="Courier New"/>
                <a:cs typeface="Courier New"/>
                <a:sym typeface="Courier New"/>
              </a:rPr>
              <a:t>FOREIGN KEY (deptid) REFERENCES department</a:t>
            </a:r>
            <a:br>
              <a:rPr lang="en-US" sz="1800" b="0" i="0" u="none" strike="noStrike" cap="none">
                <a:solidFill>
                  <a:schemeClr val="dk2"/>
                </a:solidFill>
                <a:latin typeface="Courier New"/>
                <a:ea typeface="Courier New"/>
                <a:cs typeface="Courier New"/>
                <a:sym typeface="Courier New"/>
              </a:rPr>
            </a:br>
            <a:r>
              <a:rPr lang="en-US" sz="1800" b="0" i="0" u="none" strike="noStrike" cap="none">
                <a:solidFill>
                  <a:schemeClr val="dk2"/>
                </a:solidFill>
                <a:latin typeface="Courier New"/>
                <a:ea typeface="Courier New"/>
                <a:cs typeface="Courier New"/>
                <a:sym typeface="Courier New"/>
              </a:rPr>
              <a:t>				ON DELETE CASCADE</a:t>
            </a:r>
            <a:br>
              <a:rPr lang="en-US" sz="1800" b="0" i="0" u="none" strike="noStrike" cap="none">
                <a:solidFill>
                  <a:schemeClr val="dk2"/>
                </a:solidFill>
                <a:latin typeface="Courier New"/>
                <a:ea typeface="Courier New"/>
                <a:cs typeface="Courier New"/>
                <a:sym typeface="Courier New"/>
              </a:rPr>
            </a:br>
            <a:r>
              <a:rPr lang="en-US" sz="1800" b="0" i="0" u="none" strike="noStrike" cap="none">
                <a:solidFill>
                  <a:schemeClr val="dk2"/>
                </a:solidFill>
                <a:latin typeface="Courier New"/>
                <a:ea typeface="Courier New"/>
                <a:cs typeface="Courier New"/>
                <a:sym typeface="Courier New"/>
              </a:rPr>
              <a:t>				ON UPDATE SET NULL);</a:t>
            </a:r>
            <a:endParaRPr/>
          </a:p>
          <a:p>
            <a:pPr marL="342900" marR="0" lvl="2" indent="-274320" algn="l" rtl="0">
              <a:lnSpc>
                <a:spcPct val="100000"/>
              </a:lnSpc>
              <a:spcBef>
                <a:spcPts val="360"/>
              </a:spcBef>
              <a:spcAft>
                <a:spcPts val="0"/>
              </a:spcAft>
              <a:buClr>
                <a:schemeClr val="accent1"/>
              </a:buClr>
              <a:buSzPts val="1080"/>
              <a:buFont typeface="Courier New"/>
              <a:buNone/>
            </a:pPr>
            <a:endParaRPr sz="1800" b="0" i="0" u="none" strike="noStrike" cap="none">
              <a:solidFill>
                <a:schemeClr val="dk2"/>
              </a:solidFill>
              <a:latin typeface="Source Sans Pro"/>
              <a:ea typeface="Source Sans Pro"/>
              <a:cs typeface="Source Sans Pro"/>
              <a:sym typeface="Source Sans Pro"/>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a:solidFill>
                <a:schemeClr val="dk2"/>
              </a:solidFill>
              <a:latin typeface="Source Sans Pro"/>
              <a:ea typeface="Source Sans Pro"/>
              <a:cs typeface="Source Sans Pro"/>
              <a:sym typeface="Source Sans Pro"/>
            </a:endParaRPr>
          </a:p>
        </p:txBody>
      </p:sp>
      <p:sp>
        <p:nvSpPr>
          <p:cNvPr id="197" name="Google Shape;197;p22"/>
          <p:cNvSpPr txBox="1"/>
          <p:nvPr/>
        </p:nvSpPr>
        <p:spPr>
          <a:xfrm>
            <a:off x="0" y="6629400"/>
            <a:ext cx="38100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000" b="0" i="1" u="none">
                <a:solidFill>
                  <a:schemeClr val="dk1"/>
                </a:solidFill>
                <a:latin typeface="Source Sans Pro"/>
                <a:ea typeface="Source Sans Pro"/>
                <a:cs typeface="Source Sans Pro"/>
                <a:sym typeface="Source Sans Pro"/>
              </a:rPr>
              <a:t>Jukić, Vrbsky, Nestorov – Database Systems </a:t>
            </a:r>
            <a:endParaRPr/>
          </a:p>
        </p:txBody>
      </p:sp>
      <p:sp>
        <p:nvSpPr>
          <p:cNvPr id="198" name="Google Shape;198;p22"/>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3"/>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Source Sans Pro"/>
              <a:buNone/>
            </a:pPr>
            <a:r>
              <a:rPr lang="en-US" sz="2900" b="0" i="0" u="none" strike="noStrike" cap="none">
                <a:solidFill>
                  <a:schemeClr val="dk2"/>
                </a:solidFill>
                <a:latin typeface="Source Sans Pro"/>
                <a:ea typeface="Source Sans Pro"/>
                <a:cs typeface="Source Sans Pro"/>
                <a:sym typeface="Source Sans Pro"/>
              </a:rPr>
              <a:t>REFERENTIAL INTEGRITY CONSTRAINT: DELETE AND UPDATE IMPLEMENTATION OPTIONS</a:t>
            </a:r>
            <a:br>
              <a:rPr lang="en-US" sz="2900" b="0" i="0" u="none" strike="noStrike" cap="none">
                <a:solidFill>
                  <a:schemeClr val="dk2"/>
                </a:solidFill>
                <a:latin typeface="Source Sans Pro"/>
                <a:ea typeface="Source Sans Pro"/>
                <a:cs typeface="Source Sans Pro"/>
                <a:sym typeface="Source Sans Pro"/>
              </a:rPr>
            </a:br>
            <a:endParaRPr/>
          </a:p>
        </p:txBody>
      </p:sp>
      <p:sp>
        <p:nvSpPr>
          <p:cNvPr id="205" name="Google Shape;205;p23"/>
          <p:cNvSpPr txBox="1">
            <a:spLocks noGrp="1"/>
          </p:cNvSpPr>
          <p:nvPr>
            <p:ph type="body" idx="1"/>
          </p:nvPr>
        </p:nvSpPr>
        <p:spPr>
          <a:xfrm>
            <a:off x="304800" y="1554162"/>
            <a:ext cx="8686800" cy="4525962"/>
          </a:xfrm>
          <a:prstGeom prst="rect">
            <a:avLst/>
          </a:prstGeom>
          <a:noFill/>
          <a:ln>
            <a:noFill/>
          </a:ln>
        </p:spPr>
        <p:txBody>
          <a:bodyPr spcFirstLastPara="1" wrap="square" lIns="91425" tIns="45700" rIns="91425" bIns="45700" anchor="t" anchorCtr="0">
            <a:noAutofit/>
          </a:bodyPr>
          <a:lstStyle/>
          <a:p>
            <a:pPr marL="342900" marR="0" lvl="2" indent="-342900" algn="l" rtl="0">
              <a:lnSpc>
                <a:spcPct val="100000"/>
              </a:lnSpc>
              <a:spcBef>
                <a:spcPts val="0"/>
              </a:spcBef>
              <a:spcAft>
                <a:spcPts val="0"/>
              </a:spcAft>
              <a:buClr>
                <a:schemeClr val="accent1"/>
              </a:buClr>
              <a:buSzPts val="2160"/>
              <a:buFont typeface="Noto Sans Symbols"/>
              <a:buChar char="▪"/>
            </a:pPr>
            <a:r>
              <a:rPr lang="en-US" sz="2400" b="1" i="0" u="none" strike="noStrike" cap="none">
                <a:solidFill>
                  <a:schemeClr val="dk2"/>
                </a:solidFill>
                <a:latin typeface="Source Sans Pro"/>
                <a:ea typeface="Source Sans Pro"/>
                <a:cs typeface="Source Sans Pro"/>
                <a:sym typeface="Source Sans Pro"/>
              </a:rPr>
              <a:t>Implementing delete and update options</a:t>
            </a:r>
            <a:endParaRPr/>
          </a:p>
          <a:p>
            <a:pPr marL="800100" marR="0" lvl="3" indent="-342900" algn="l" rtl="0">
              <a:lnSpc>
                <a:spcPct val="100000"/>
              </a:lnSpc>
              <a:spcBef>
                <a:spcPts val="400"/>
              </a:spcBef>
              <a:spcAft>
                <a:spcPts val="0"/>
              </a:spcAft>
              <a:buClr>
                <a:schemeClr val="accent1"/>
              </a:buClr>
              <a:buSzPts val="1800"/>
              <a:buFont typeface="Noto Sans Symbols"/>
              <a:buChar char="▪"/>
            </a:pPr>
            <a:r>
              <a:rPr lang="en-US" sz="2000" b="0" i="0" u="none" strike="noStrike" cap="none">
                <a:solidFill>
                  <a:schemeClr val="dk2"/>
                </a:solidFill>
                <a:latin typeface="Source Sans Pro"/>
                <a:ea typeface="Source Sans Pro"/>
                <a:cs typeface="Source Sans Pro"/>
                <a:sym typeface="Source Sans Pro"/>
              </a:rPr>
              <a:t>Example - DELETE RESTRICT and UPDATE RESTRICT (MS Access)</a:t>
            </a:r>
            <a:br>
              <a:rPr lang="en-US" sz="2000" b="0" i="0" u="none" strike="noStrike" cap="none">
                <a:solidFill>
                  <a:schemeClr val="dk2"/>
                </a:solidFill>
                <a:latin typeface="Source Sans Pro"/>
                <a:ea typeface="Source Sans Pro"/>
                <a:cs typeface="Source Sans Pro"/>
                <a:sym typeface="Source Sans Pro"/>
              </a:rPr>
            </a:br>
            <a:br>
              <a:rPr lang="en-US" sz="2000" b="0" i="0" u="none" strike="noStrike" cap="none">
                <a:solidFill>
                  <a:schemeClr val="dk2"/>
                </a:solidFill>
                <a:latin typeface="Source Sans Pro"/>
                <a:ea typeface="Source Sans Pro"/>
                <a:cs typeface="Source Sans Pro"/>
                <a:sym typeface="Source Sans Pro"/>
              </a:rPr>
            </a:br>
            <a:endParaRPr sz="1600" b="0" i="0" u="none" strike="noStrike" cap="none">
              <a:solidFill>
                <a:schemeClr val="dk2"/>
              </a:solidFill>
              <a:latin typeface="Source Sans Pro"/>
              <a:ea typeface="Source Sans Pro"/>
              <a:cs typeface="Source Sans Pro"/>
              <a:sym typeface="Source Sans Pro"/>
            </a:endParaRPr>
          </a:p>
          <a:p>
            <a:pPr marL="342900" marR="0" lvl="0" indent="-271780" algn="l" rtl="0">
              <a:spcBef>
                <a:spcPts val="320"/>
              </a:spcBef>
              <a:spcAft>
                <a:spcPts val="0"/>
              </a:spcAft>
              <a:buClr>
                <a:schemeClr val="accent1"/>
              </a:buClr>
              <a:buSzPts val="1120"/>
              <a:buFont typeface="Noto Sans Symbols"/>
              <a:buNone/>
            </a:pPr>
            <a:endParaRPr sz="1600" b="0" i="0" u="none" strike="noStrike" cap="none">
              <a:solidFill>
                <a:schemeClr val="dk2"/>
              </a:solidFill>
              <a:latin typeface="Source Sans Pro"/>
              <a:ea typeface="Source Sans Pro"/>
              <a:cs typeface="Source Sans Pro"/>
              <a:sym typeface="Source Sans Pro"/>
            </a:endParaRPr>
          </a:p>
        </p:txBody>
      </p:sp>
      <p:sp>
        <p:nvSpPr>
          <p:cNvPr id="206" name="Google Shape;206;p23"/>
          <p:cNvSpPr txBox="1"/>
          <p:nvPr/>
        </p:nvSpPr>
        <p:spPr>
          <a:xfrm>
            <a:off x="0" y="6629400"/>
            <a:ext cx="38100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000" b="0" i="1" u="none">
                <a:solidFill>
                  <a:schemeClr val="dk1"/>
                </a:solidFill>
                <a:latin typeface="Source Sans Pro"/>
                <a:ea typeface="Source Sans Pro"/>
                <a:cs typeface="Source Sans Pro"/>
                <a:sym typeface="Source Sans Pro"/>
              </a:rPr>
              <a:t>Jukić, Vrbsky, Nestorov – Database Systems </a:t>
            </a:r>
            <a:endParaRPr/>
          </a:p>
        </p:txBody>
      </p:sp>
      <p:sp>
        <p:nvSpPr>
          <p:cNvPr id="207" name="Google Shape;207;p23"/>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17</a:t>
            </a:fld>
            <a:endParaRPr/>
          </a:p>
        </p:txBody>
      </p:sp>
      <p:pic>
        <p:nvPicPr>
          <p:cNvPr id="208" name="Google Shape;208;p23" descr="C:\Users\user\Documents\My Box Files\NenadInUse\BOOK\Chapters\Chapter06DBImplUSe\Figures\Figure6.10.bmp"/>
          <p:cNvPicPr preferRelativeResize="0"/>
          <p:nvPr/>
        </p:nvPicPr>
        <p:blipFill rotWithShape="1">
          <a:blip r:embed="rId3">
            <a:alphaModFix/>
          </a:blip>
          <a:srcRect/>
          <a:stretch/>
        </p:blipFill>
        <p:spPr>
          <a:xfrm>
            <a:off x="2209800" y="2362200"/>
            <a:ext cx="5136553" cy="4284362"/>
          </a:xfrm>
          <a:prstGeom prst="rect">
            <a:avLst/>
          </a:prstGeom>
          <a:noFill/>
          <a:ln w="9525" cap="flat" cmpd="sng">
            <a:solidFill>
              <a:srgbClr val="000000"/>
            </a:solidFill>
            <a:prstDash val="solid"/>
            <a:miter lim="800000"/>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4"/>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Source Sans Pro"/>
              <a:buNone/>
            </a:pPr>
            <a:r>
              <a:rPr lang="en-US" sz="3200" b="0" i="0" u="none" strike="noStrike" cap="none">
                <a:solidFill>
                  <a:schemeClr val="dk2"/>
                </a:solidFill>
                <a:latin typeface="Source Sans Pro"/>
                <a:ea typeface="Source Sans Pro"/>
                <a:cs typeface="Source Sans Pro"/>
                <a:sym typeface="Source Sans Pro"/>
              </a:rPr>
              <a:t>IMPLEMENTING USER-DEFINED CONSTRAINTS</a:t>
            </a:r>
            <a:endParaRPr/>
          </a:p>
        </p:txBody>
      </p:sp>
      <p:sp>
        <p:nvSpPr>
          <p:cNvPr id="215" name="Google Shape;215;p24"/>
          <p:cNvSpPr txBox="1">
            <a:spLocks noGrp="1"/>
          </p:cNvSpPr>
          <p:nvPr>
            <p:ph type="body" idx="1"/>
          </p:nvPr>
        </p:nvSpPr>
        <p:spPr>
          <a:xfrm>
            <a:off x="304800" y="1554162"/>
            <a:ext cx="86868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2160"/>
              <a:buFont typeface="Noto Sans Symbols"/>
              <a:buChar char="▪"/>
            </a:pPr>
            <a:r>
              <a:rPr lang="en-US" sz="2400" b="1" i="0" u="none">
                <a:solidFill>
                  <a:schemeClr val="dk2"/>
                </a:solidFill>
                <a:latin typeface="Source Sans Pro"/>
                <a:ea typeface="Source Sans Pro"/>
                <a:cs typeface="Source Sans Pro"/>
                <a:sym typeface="Source Sans Pro"/>
              </a:rPr>
              <a:t>Implementing user-defined constraints</a:t>
            </a:r>
            <a:endParaRPr/>
          </a:p>
          <a:p>
            <a:pPr marL="742950" marR="0" lvl="1" indent="-285750" algn="l" rtl="0">
              <a:lnSpc>
                <a:spcPct val="100000"/>
              </a:lnSpc>
              <a:spcBef>
                <a:spcPts val="400"/>
              </a:spcBef>
              <a:spcAft>
                <a:spcPts val="0"/>
              </a:spcAft>
              <a:buClr>
                <a:schemeClr val="accent1"/>
              </a:buClr>
              <a:buSzPts val="1800"/>
              <a:buFont typeface="Arial"/>
              <a:buChar char="•"/>
            </a:pPr>
            <a:r>
              <a:rPr lang="en-US" sz="2000" b="0" i="0" u="none" strike="noStrike" cap="none">
                <a:solidFill>
                  <a:schemeClr val="dk2"/>
                </a:solidFill>
                <a:latin typeface="Source Sans Pro"/>
                <a:ea typeface="Source Sans Pro"/>
                <a:cs typeface="Source Sans Pro"/>
                <a:sym typeface="Source Sans Pro"/>
              </a:rPr>
              <a:t>Methods for implementing user-defined constraints include:</a:t>
            </a:r>
            <a:endParaRPr/>
          </a:p>
          <a:p>
            <a:pPr marL="1143000" marR="0" lvl="2" indent="-228600" algn="l" rtl="0">
              <a:lnSpc>
                <a:spcPct val="100000"/>
              </a:lnSpc>
              <a:spcBef>
                <a:spcPts val="360"/>
              </a:spcBef>
              <a:spcAft>
                <a:spcPts val="0"/>
              </a:spcAft>
              <a:buClr>
                <a:schemeClr val="accent1"/>
              </a:buClr>
              <a:buSzPts val="1080"/>
              <a:buFont typeface="Courier New"/>
              <a:buChar char="o"/>
            </a:pPr>
            <a:r>
              <a:rPr lang="en-US" sz="1800" b="0" i="0" u="none" strike="noStrike" cap="none">
                <a:solidFill>
                  <a:schemeClr val="dk2"/>
                </a:solidFill>
                <a:latin typeface="Source Sans Pro"/>
                <a:ea typeface="Source Sans Pro"/>
                <a:cs typeface="Source Sans Pro"/>
                <a:sym typeface="Source Sans Pro"/>
              </a:rPr>
              <a:t>CHECK clause </a:t>
            </a:r>
            <a:endParaRPr/>
          </a:p>
          <a:p>
            <a:pPr marL="1143000" marR="0" lvl="2" indent="-228600" algn="l" rtl="0">
              <a:lnSpc>
                <a:spcPct val="100000"/>
              </a:lnSpc>
              <a:spcBef>
                <a:spcPts val="360"/>
              </a:spcBef>
              <a:spcAft>
                <a:spcPts val="0"/>
              </a:spcAft>
              <a:buClr>
                <a:schemeClr val="accent1"/>
              </a:buClr>
              <a:buSzPts val="1080"/>
              <a:buFont typeface="Courier New"/>
              <a:buChar char="o"/>
            </a:pPr>
            <a:r>
              <a:rPr lang="en-US" sz="1800" b="0" i="0" u="none" strike="noStrike" cap="none">
                <a:solidFill>
                  <a:schemeClr val="dk2"/>
                </a:solidFill>
                <a:latin typeface="Source Sans Pro"/>
                <a:ea typeface="Source Sans Pro"/>
                <a:cs typeface="Source Sans Pro"/>
                <a:sym typeface="Source Sans Pro"/>
              </a:rPr>
              <a:t>Assertions and triggers </a:t>
            </a:r>
            <a:endParaRPr/>
          </a:p>
          <a:p>
            <a:pPr marL="1143000" marR="0" lvl="2" indent="-228600" algn="l" rtl="0">
              <a:lnSpc>
                <a:spcPct val="100000"/>
              </a:lnSpc>
              <a:spcBef>
                <a:spcPts val="360"/>
              </a:spcBef>
              <a:spcAft>
                <a:spcPts val="0"/>
              </a:spcAft>
              <a:buClr>
                <a:schemeClr val="accent1"/>
              </a:buClr>
              <a:buSzPts val="1080"/>
              <a:buFont typeface="Courier New"/>
              <a:buChar char="o"/>
            </a:pPr>
            <a:r>
              <a:rPr lang="en-US" sz="1800" b="0" i="0" u="none" strike="noStrike" cap="none">
                <a:solidFill>
                  <a:schemeClr val="dk2"/>
                </a:solidFill>
                <a:latin typeface="Source Sans Pro"/>
                <a:ea typeface="Source Sans Pro"/>
                <a:cs typeface="Source Sans Pro"/>
                <a:sym typeface="Source Sans Pro"/>
              </a:rPr>
              <a:t>Coding in specialized database programming languages that combine SQL with additional non-SQL statements for processing data from databases (such as PL/SQL)</a:t>
            </a:r>
            <a:endParaRPr/>
          </a:p>
          <a:p>
            <a:pPr marL="1143000" marR="0" lvl="2" indent="-228600" algn="l" rtl="0">
              <a:lnSpc>
                <a:spcPct val="100000"/>
              </a:lnSpc>
              <a:spcBef>
                <a:spcPts val="360"/>
              </a:spcBef>
              <a:spcAft>
                <a:spcPts val="0"/>
              </a:spcAft>
              <a:buClr>
                <a:schemeClr val="accent1"/>
              </a:buClr>
              <a:buSzPts val="1080"/>
              <a:buFont typeface="Courier New"/>
              <a:buChar char="o"/>
            </a:pPr>
            <a:r>
              <a:rPr lang="en-US" sz="1800" b="0" i="0" u="none" strike="noStrike" cap="none">
                <a:solidFill>
                  <a:schemeClr val="dk2"/>
                </a:solidFill>
                <a:latin typeface="Source Sans Pro"/>
                <a:ea typeface="Source Sans Pro"/>
                <a:cs typeface="Source Sans Pro"/>
                <a:sym typeface="Source Sans Pro"/>
              </a:rPr>
              <a:t>Embedding SQL with code written in regular programming languages (such as C++ or Java)</a:t>
            </a:r>
            <a:endParaRPr/>
          </a:p>
          <a:p>
            <a:pPr marL="742950" marR="0" lvl="1" indent="-285750" algn="l" rtl="0">
              <a:lnSpc>
                <a:spcPct val="100000"/>
              </a:lnSpc>
              <a:spcBef>
                <a:spcPts val="400"/>
              </a:spcBef>
              <a:spcAft>
                <a:spcPts val="0"/>
              </a:spcAft>
              <a:buClr>
                <a:schemeClr val="accent1"/>
              </a:buClr>
              <a:buSzPts val="1800"/>
              <a:buFont typeface="Arial"/>
              <a:buChar char="•"/>
            </a:pPr>
            <a:r>
              <a:rPr lang="en-US" sz="2000" b="0" i="0" u="none" strike="noStrike" cap="none">
                <a:solidFill>
                  <a:schemeClr val="dk2"/>
                </a:solidFill>
                <a:latin typeface="Source Sans Pro"/>
                <a:ea typeface="Source Sans Pro"/>
                <a:cs typeface="Source Sans Pro"/>
                <a:sym typeface="Source Sans Pro"/>
              </a:rPr>
              <a:t>In many cases the logic of user-defined constraints is not implemented as a part of the database, but as a part of the front-end database application</a:t>
            </a:r>
            <a:endParaRPr/>
          </a:p>
        </p:txBody>
      </p:sp>
      <p:sp>
        <p:nvSpPr>
          <p:cNvPr id="216" name="Google Shape;216;p24"/>
          <p:cNvSpPr txBox="1"/>
          <p:nvPr/>
        </p:nvSpPr>
        <p:spPr>
          <a:xfrm>
            <a:off x="0" y="6629400"/>
            <a:ext cx="38100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000" b="0" i="1" u="none">
                <a:solidFill>
                  <a:schemeClr val="dk1"/>
                </a:solidFill>
                <a:latin typeface="Source Sans Pro"/>
                <a:ea typeface="Source Sans Pro"/>
                <a:cs typeface="Source Sans Pro"/>
                <a:sym typeface="Source Sans Pro"/>
              </a:rPr>
              <a:t>Jukić, Vrbsky, Nestorov – Database Systems </a:t>
            </a:r>
            <a:endParaRPr/>
          </a:p>
        </p:txBody>
      </p:sp>
      <p:sp>
        <p:nvSpPr>
          <p:cNvPr id="217" name="Google Shape;217;p24"/>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5"/>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Source Sans Pro"/>
              <a:buNone/>
            </a:pPr>
            <a:r>
              <a:rPr lang="en-US" sz="3200" b="0" i="0" u="none" strike="noStrike" cap="none">
                <a:solidFill>
                  <a:schemeClr val="dk2"/>
                </a:solidFill>
                <a:latin typeface="Source Sans Pro"/>
                <a:ea typeface="Source Sans Pro"/>
                <a:cs typeface="Source Sans Pro"/>
                <a:sym typeface="Source Sans Pro"/>
              </a:rPr>
              <a:t>IMPLEMENTING USER-DEFINED CONSTRAINTS</a:t>
            </a:r>
            <a:endParaRPr/>
          </a:p>
        </p:txBody>
      </p:sp>
      <p:sp>
        <p:nvSpPr>
          <p:cNvPr id="224" name="Google Shape;224;p25"/>
          <p:cNvSpPr txBox="1">
            <a:spLocks noGrp="1"/>
          </p:cNvSpPr>
          <p:nvPr>
            <p:ph type="body" idx="1"/>
          </p:nvPr>
        </p:nvSpPr>
        <p:spPr>
          <a:xfrm>
            <a:off x="304800" y="1554162"/>
            <a:ext cx="86868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2160"/>
              <a:buFont typeface="Noto Sans Symbols"/>
              <a:buChar char="▪"/>
            </a:pPr>
            <a:r>
              <a:rPr lang="en-US" sz="2400" b="1" i="0" u="none">
                <a:solidFill>
                  <a:schemeClr val="dk2"/>
                </a:solidFill>
                <a:latin typeface="Source Sans Pro"/>
                <a:ea typeface="Source Sans Pro"/>
                <a:cs typeface="Source Sans Pro"/>
                <a:sym typeface="Source Sans Pro"/>
              </a:rPr>
              <a:t>CHECK</a:t>
            </a:r>
            <a:endParaRPr/>
          </a:p>
          <a:p>
            <a:pPr marL="742950" marR="0" lvl="1" indent="-285750" algn="l" rtl="0">
              <a:lnSpc>
                <a:spcPct val="100000"/>
              </a:lnSpc>
              <a:spcBef>
                <a:spcPts val="400"/>
              </a:spcBef>
              <a:spcAft>
                <a:spcPts val="0"/>
              </a:spcAft>
              <a:buClr>
                <a:schemeClr val="accent1"/>
              </a:buClr>
              <a:buSzPts val="1800"/>
              <a:buFont typeface="Arial"/>
              <a:buChar char="•"/>
            </a:pPr>
            <a:r>
              <a:rPr lang="en-US" sz="2000" b="0" i="0" u="none" strike="noStrike" cap="none">
                <a:solidFill>
                  <a:schemeClr val="dk2"/>
                </a:solidFill>
                <a:latin typeface="Source Sans Pro"/>
                <a:ea typeface="Source Sans Pro"/>
                <a:cs typeface="Source Sans Pro"/>
                <a:sym typeface="Source Sans Pro"/>
              </a:rPr>
              <a:t>Used to specify a constraint on a particular column of a relation</a:t>
            </a:r>
            <a:endParaRPr/>
          </a:p>
        </p:txBody>
      </p:sp>
      <p:sp>
        <p:nvSpPr>
          <p:cNvPr id="225" name="Google Shape;225;p25"/>
          <p:cNvSpPr txBox="1"/>
          <p:nvPr/>
        </p:nvSpPr>
        <p:spPr>
          <a:xfrm>
            <a:off x="0" y="6629400"/>
            <a:ext cx="38100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000" b="0" i="1" u="none">
                <a:solidFill>
                  <a:schemeClr val="dk1"/>
                </a:solidFill>
                <a:latin typeface="Source Sans Pro"/>
                <a:ea typeface="Source Sans Pro"/>
                <a:cs typeface="Source Sans Pro"/>
                <a:sym typeface="Source Sans Pro"/>
              </a:rPr>
              <a:t>Jukić, Vrbsky, Nestorov – Database Systems </a:t>
            </a:r>
            <a:endParaRPr/>
          </a:p>
        </p:txBody>
      </p:sp>
      <p:sp>
        <p:nvSpPr>
          <p:cNvPr id="226" name="Google Shape;226;p25"/>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8"/>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Source Sans Pro"/>
              <a:buNone/>
            </a:pPr>
            <a:r>
              <a:rPr lang="en-US" sz="3200" b="0" i="0" u="none" strike="noStrike" cap="none">
                <a:solidFill>
                  <a:schemeClr val="dk2"/>
                </a:solidFill>
                <a:latin typeface="Source Sans Pro"/>
                <a:ea typeface="Source Sans Pro"/>
                <a:cs typeface="Source Sans Pro"/>
                <a:sym typeface="Source Sans Pro"/>
              </a:rPr>
              <a:t>REFERENTIAL INTEGRITY CONSTRAINT</a:t>
            </a:r>
            <a:endParaRPr/>
          </a:p>
        </p:txBody>
      </p:sp>
      <p:sp>
        <p:nvSpPr>
          <p:cNvPr id="66" name="Google Shape;66;p8"/>
          <p:cNvSpPr txBox="1">
            <a:spLocks noGrp="1"/>
          </p:cNvSpPr>
          <p:nvPr>
            <p:ph type="body" idx="1"/>
          </p:nvPr>
        </p:nvSpPr>
        <p:spPr>
          <a:xfrm>
            <a:off x="304800" y="1554162"/>
            <a:ext cx="86868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2160"/>
              <a:buFont typeface="Noto Sans Symbols"/>
              <a:buChar char="▪"/>
            </a:pPr>
            <a:r>
              <a:rPr lang="en-US" sz="2400" b="1" i="0" u="none" strike="noStrike" cap="none" dirty="0">
                <a:solidFill>
                  <a:schemeClr val="dk2"/>
                </a:solidFill>
                <a:latin typeface="Source Sans Pro"/>
                <a:ea typeface="Source Sans Pro"/>
                <a:cs typeface="Source Sans Pro"/>
                <a:sym typeface="Source Sans Pro"/>
              </a:rPr>
              <a:t>Referential integrity constraint - </a:t>
            </a:r>
            <a:r>
              <a:rPr lang="en-US" sz="2400" b="0" i="1" u="none" strike="noStrike" cap="none" dirty="0">
                <a:solidFill>
                  <a:schemeClr val="dk2"/>
                </a:solidFill>
                <a:latin typeface="Source Sans Pro"/>
                <a:ea typeface="Source Sans Pro"/>
                <a:cs typeface="Source Sans Pro"/>
                <a:sym typeface="Source Sans Pro"/>
              </a:rPr>
              <a:t>In each row of a relation  containing a foreign key, the value of the </a:t>
            </a:r>
            <a:r>
              <a:rPr lang="en-US" sz="2400" b="1" i="1" u="none" strike="noStrike" cap="none" dirty="0">
                <a:solidFill>
                  <a:schemeClr val="dk2"/>
                </a:solidFill>
                <a:latin typeface="Source Sans Pro"/>
                <a:ea typeface="Source Sans Pro"/>
                <a:cs typeface="Source Sans Pro"/>
                <a:sym typeface="Source Sans Pro"/>
              </a:rPr>
              <a:t>foreign key EITHER matches</a:t>
            </a:r>
            <a:r>
              <a:rPr lang="en-US" sz="2400" b="0" i="1" u="none" strike="noStrike" cap="none" dirty="0">
                <a:solidFill>
                  <a:schemeClr val="dk2"/>
                </a:solidFill>
                <a:latin typeface="Source Sans Pro"/>
                <a:ea typeface="Source Sans Pro"/>
                <a:cs typeface="Source Sans Pro"/>
                <a:sym typeface="Source Sans Pro"/>
              </a:rPr>
              <a:t> one of the values in the </a:t>
            </a:r>
            <a:r>
              <a:rPr lang="en-US" sz="2400" b="1" i="1" u="none" strike="noStrike" cap="none" dirty="0">
                <a:solidFill>
                  <a:schemeClr val="dk2"/>
                </a:solidFill>
                <a:latin typeface="Source Sans Pro"/>
                <a:ea typeface="Source Sans Pro"/>
                <a:cs typeface="Source Sans Pro"/>
                <a:sym typeface="Source Sans Pro"/>
              </a:rPr>
              <a:t>primary key </a:t>
            </a:r>
            <a:r>
              <a:rPr lang="en-US" sz="2400" b="0" i="1" u="none" strike="noStrike" cap="none" dirty="0">
                <a:solidFill>
                  <a:schemeClr val="dk2"/>
                </a:solidFill>
                <a:latin typeface="Source Sans Pro"/>
                <a:ea typeface="Source Sans Pro"/>
                <a:cs typeface="Source Sans Pro"/>
                <a:sym typeface="Source Sans Pro"/>
              </a:rPr>
              <a:t>column of the referred relation </a:t>
            </a:r>
            <a:r>
              <a:rPr lang="en-US" sz="2400" b="1" i="1" u="none" strike="noStrike" cap="none" dirty="0">
                <a:solidFill>
                  <a:schemeClr val="dk2"/>
                </a:solidFill>
                <a:latin typeface="Source Sans Pro"/>
                <a:ea typeface="Source Sans Pro"/>
                <a:cs typeface="Source Sans Pro"/>
                <a:sym typeface="Source Sans Pro"/>
              </a:rPr>
              <a:t>OR</a:t>
            </a:r>
            <a:r>
              <a:rPr lang="en-US" sz="2400" b="0" i="1" u="none" strike="noStrike" cap="none" dirty="0">
                <a:solidFill>
                  <a:schemeClr val="dk2"/>
                </a:solidFill>
                <a:latin typeface="Source Sans Pro"/>
                <a:ea typeface="Source Sans Pro"/>
                <a:cs typeface="Source Sans Pro"/>
                <a:sym typeface="Source Sans Pro"/>
              </a:rPr>
              <a:t> the value of </a:t>
            </a:r>
            <a:r>
              <a:rPr lang="en-US" sz="2400" b="1" i="1" u="none" strike="noStrike" cap="none" dirty="0">
                <a:solidFill>
                  <a:schemeClr val="dk2"/>
                </a:solidFill>
                <a:latin typeface="Source Sans Pro"/>
                <a:ea typeface="Source Sans Pro"/>
                <a:cs typeface="Source Sans Pro"/>
                <a:sym typeface="Source Sans Pro"/>
              </a:rPr>
              <a:t>the foreign key is null</a:t>
            </a:r>
            <a:r>
              <a:rPr lang="en-US" sz="2400" b="0" i="1" u="none" strike="noStrike" cap="none" dirty="0">
                <a:solidFill>
                  <a:schemeClr val="dk2"/>
                </a:solidFill>
                <a:latin typeface="Source Sans Pro"/>
                <a:ea typeface="Source Sans Pro"/>
                <a:cs typeface="Source Sans Pro"/>
                <a:sym typeface="Source Sans Pro"/>
              </a:rPr>
              <a:t> (empty).</a:t>
            </a:r>
            <a:endParaRPr dirty="0"/>
          </a:p>
          <a:p>
            <a:pPr marL="742950" marR="0" lvl="1" indent="-285750" algn="l" rtl="0">
              <a:lnSpc>
                <a:spcPct val="100000"/>
              </a:lnSpc>
              <a:spcBef>
                <a:spcPts val="400"/>
              </a:spcBef>
              <a:spcAft>
                <a:spcPts val="0"/>
              </a:spcAft>
              <a:buClr>
                <a:schemeClr val="accent1"/>
              </a:buClr>
              <a:buSzPts val="1800"/>
              <a:buFont typeface="Arial"/>
              <a:buChar char="•"/>
            </a:pPr>
            <a:r>
              <a:rPr lang="en-US" sz="2000" b="0" i="0" u="none" strike="noStrike" cap="none" dirty="0">
                <a:solidFill>
                  <a:schemeClr val="dk2"/>
                </a:solidFill>
                <a:latin typeface="Source Sans Pro"/>
                <a:ea typeface="Source Sans Pro"/>
                <a:cs typeface="Source Sans Pro"/>
                <a:sym typeface="Source Sans Pro"/>
              </a:rPr>
              <a:t>Regulates the relationship between a table with a foreign key and a table with a primary key to which the foreign key refers</a:t>
            </a:r>
            <a:endParaRPr dirty="0"/>
          </a:p>
        </p:txBody>
      </p:sp>
      <p:sp>
        <p:nvSpPr>
          <p:cNvPr id="67" name="Google Shape;67;p8"/>
          <p:cNvSpPr txBox="1"/>
          <p:nvPr/>
        </p:nvSpPr>
        <p:spPr>
          <a:xfrm>
            <a:off x="0" y="6629400"/>
            <a:ext cx="38100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000" b="0" i="1" u="none">
                <a:solidFill>
                  <a:schemeClr val="dk1"/>
                </a:solidFill>
                <a:latin typeface="Source Sans Pro"/>
                <a:ea typeface="Source Sans Pro"/>
                <a:cs typeface="Source Sans Pro"/>
                <a:sym typeface="Source Sans Pro"/>
              </a:rPr>
              <a:t>Jukić, Vrbsky, Nestorov – Database Systems </a:t>
            </a:r>
            <a:endParaRPr/>
          </a:p>
        </p:txBody>
      </p:sp>
      <p:sp>
        <p:nvSpPr>
          <p:cNvPr id="68" name="Google Shape;68;p8"/>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6"/>
          <p:cNvSpPr txBox="1"/>
          <p:nvPr/>
        </p:nvSpPr>
        <p:spPr>
          <a:xfrm>
            <a:off x="0" y="6629400"/>
            <a:ext cx="38100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000" b="0" i="1" u="none">
                <a:solidFill>
                  <a:schemeClr val="dk1"/>
                </a:solidFill>
                <a:latin typeface="Source Sans Pro"/>
                <a:ea typeface="Source Sans Pro"/>
                <a:cs typeface="Source Sans Pro"/>
                <a:sym typeface="Source Sans Pro"/>
              </a:rPr>
              <a:t>Jukić, Vrbsky, Nestorov – Database Systems </a:t>
            </a:r>
            <a:endParaRPr/>
          </a:p>
        </p:txBody>
      </p:sp>
      <p:sp>
        <p:nvSpPr>
          <p:cNvPr id="233" name="Google Shape;233;p26"/>
          <p:cNvSpPr txBox="1"/>
          <p:nvPr/>
        </p:nvSpPr>
        <p:spPr>
          <a:xfrm>
            <a:off x="-11112" y="0"/>
            <a:ext cx="8686800" cy="5794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Source Sans Pro"/>
              <a:buNone/>
            </a:pPr>
            <a:r>
              <a:rPr lang="en-US" sz="1900" b="1" i="0" u="none">
                <a:solidFill>
                  <a:schemeClr val="dk2"/>
                </a:solidFill>
                <a:latin typeface="Source Sans Pro"/>
                <a:ea typeface="Source Sans Pro"/>
                <a:cs typeface="Source Sans Pro"/>
                <a:sym typeface="Source Sans Pro"/>
              </a:rPr>
              <a:t>CHECK – Example 1</a:t>
            </a:r>
            <a:endParaRPr/>
          </a:p>
        </p:txBody>
      </p:sp>
      <p:sp>
        <p:nvSpPr>
          <p:cNvPr id="234" name="Google Shape;234;p26"/>
          <p:cNvSpPr txBox="1"/>
          <p:nvPr/>
        </p:nvSpPr>
        <p:spPr>
          <a:xfrm>
            <a:off x="2098675" y="2767012"/>
            <a:ext cx="7045325" cy="2462212"/>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ourier New"/>
              <a:buNone/>
            </a:pPr>
            <a:r>
              <a:rPr lang="en-US" sz="1400" b="0" i="0" u="none">
                <a:solidFill>
                  <a:schemeClr val="dk1"/>
                </a:solidFill>
                <a:latin typeface="Courier New"/>
                <a:ea typeface="Courier New"/>
                <a:cs typeface="Courier New"/>
                <a:sym typeface="Courier New"/>
              </a:rPr>
              <a:t>CREATE TABLE employee</a:t>
            </a:r>
            <a:endParaRPr/>
          </a:p>
          <a:p>
            <a:pPr marL="0" marR="0" lvl="0" indent="0" algn="l" rtl="0">
              <a:lnSpc>
                <a:spcPct val="100000"/>
              </a:lnSpc>
              <a:spcBef>
                <a:spcPts val="0"/>
              </a:spcBef>
              <a:spcAft>
                <a:spcPts val="0"/>
              </a:spcAft>
              <a:buClr>
                <a:schemeClr val="dk1"/>
              </a:buClr>
              <a:buFont typeface="Courier New"/>
              <a:buNone/>
            </a:pPr>
            <a:r>
              <a:rPr lang="en-US" sz="1400" b="0" i="0" u="none">
                <a:solidFill>
                  <a:schemeClr val="dk1"/>
                </a:solidFill>
                <a:latin typeface="Courier New"/>
                <a:ea typeface="Courier New"/>
                <a:cs typeface="Courier New"/>
                <a:sym typeface="Courier New"/>
              </a:rPr>
              <a:t>(empid 	CHAR(4),</a:t>
            </a:r>
            <a:endParaRPr/>
          </a:p>
          <a:p>
            <a:pPr marL="0" marR="0" lvl="0" indent="0" algn="l" rtl="0">
              <a:lnSpc>
                <a:spcPct val="100000"/>
              </a:lnSpc>
              <a:spcBef>
                <a:spcPts val="0"/>
              </a:spcBef>
              <a:spcAft>
                <a:spcPts val="0"/>
              </a:spcAft>
              <a:buClr>
                <a:schemeClr val="dk1"/>
              </a:buClr>
              <a:buFont typeface="Courier New"/>
              <a:buNone/>
            </a:pPr>
            <a:r>
              <a:rPr lang="en-US" sz="1400" b="0" i="0" u="none">
                <a:solidFill>
                  <a:schemeClr val="dk1"/>
                </a:solidFill>
                <a:latin typeface="Courier New"/>
                <a:ea typeface="Courier New"/>
                <a:cs typeface="Courier New"/>
                <a:sym typeface="Courier New"/>
              </a:rPr>
              <a:t>salary 	NUMBER(6) CHECK (salary &gt;= 50000 AND salary &lt;= 200000),</a:t>
            </a:r>
            <a:endParaRPr/>
          </a:p>
          <a:p>
            <a:pPr marL="0" marR="0" lvl="0" indent="0" algn="l" rtl="0">
              <a:lnSpc>
                <a:spcPct val="100000"/>
              </a:lnSpc>
              <a:spcBef>
                <a:spcPts val="0"/>
              </a:spcBef>
              <a:spcAft>
                <a:spcPts val="0"/>
              </a:spcAft>
              <a:buClr>
                <a:schemeClr val="dk1"/>
              </a:buClr>
              <a:buFont typeface="Courier New"/>
              <a:buNone/>
            </a:pPr>
            <a:r>
              <a:rPr lang="en-US" sz="1400" b="0" i="0" u="none">
                <a:solidFill>
                  <a:schemeClr val="dk1"/>
                </a:solidFill>
                <a:latin typeface="Courier New"/>
                <a:ea typeface="Courier New"/>
                <a:cs typeface="Courier New"/>
                <a:sym typeface="Courier New"/>
              </a:rPr>
              <a:t>PRIMARY KEY (empid));</a:t>
            </a:r>
            <a:endParaRPr/>
          </a:p>
          <a:p>
            <a:pPr marL="0" marR="0" lvl="0" indent="0" algn="l" rtl="0">
              <a:lnSpc>
                <a:spcPct val="100000"/>
              </a:lnSpc>
              <a:spcBef>
                <a:spcPts val="0"/>
              </a:spcBef>
              <a:spcAft>
                <a:spcPts val="0"/>
              </a:spcAft>
              <a:buClr>
                <a:schemeClr val="dk1"/>
              </a:buClr>
              <a:buFont typeface="Arial"/>
              <a:buNone/>
            </a:pPr>
            <a:endParaRPr sz="1200" b="0" i="0" u="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dk1"/>
              </a:buClr>
              <a:buFont typeface="Courier New"/>
              <a:buNone/>
            </a:pPr>
            <a:r>
              <a:rPr lang="en-US" sz="1400" b="0" i="0" u="none">
                <a:solidFill>
                  <a:schemeClr val="dk1"/>
                </a:solidFill>
                <a:latin typeface="Courier New"/>
                <a:ea typeface="Courier New"/>
                <a:cs typeface="Courier New"/>
                <a:sym typeface="Courier New"/>
              </a:rPr>
              <a:t>INSERT INTO employee VALUES ('1234', 75000);</a:t>
            </a:r>
            <a:endParaRPr/>
          </a:p>
          <a:p>
            <a:pPr marL="0" marR="0" lvl="0" indent="0" algn="l" rtl="0">
              <a:lnSpc>
                <a:spcPct val="100000"/>
              </a:lnSpc>
              <a:spcBef>
                <a:spcPts val="0"/>
              </a:spcBef>
              <a:spcAft>
                <a:spcPts val="0"/>
              </a:spcAft>
              <a:buClr>
                <a:schemeClr val="dk1"/>
              </a:buClr>
              <a:buFont typeface="Courier New"/>
              <a:buNone/>
            </a:pPr>
            <a:r>
              <a:rPr lang="en-US" sz="1400" b="0" i="0" u="none">
                <a:solidFill>
                  <a:schemeClr val="dk1"/>
                </a:solidFill>
                <a:latin typeface="Courier New"/>
                <a:ea typeface="Courier New"/>
                <a:cs typeface="Courier New"/>
                <a:sym typeface="Courier New"/>
              </a:rPr>
              <a:t>INSERT INTO employee VALUES ('2345', 50000);</a:t>
            </a:r>
            <a:endParaRPr/>
          </a:p>
          <a:p>
            <a:pPr marL="0" marR="0" lvl="0" indent="0" algn="l" rtl="0">
              <a:lnSpc>
                <a:spcPct val="100000"/>
              </a:lnSpc>
              <a:spcBef>
                <a:spcPts val="0"/>
              </a:spcBef>
              <a:spcAft>
                <a:spcPts val="0"/>
              </a:spcAft>
              <a:buClr>
                <a:schemeClr val="dk1"/>
              </a:buClr>
              <a:buFont typeface="Courier New"/>
              <a:buNone/>
            </a:pPr>
            <a:r>
              <a:rPr lang="en-US" sz="1400" b="0" i="0" u="none">
                <a:solidFill>
                  <a:schemeClr val="dk1"/>
                </a:solidFill>
                <a:latin typeface="Courier New"/>
                <a:ea typeface="Courier New"/>
                <a:cs typeface="Courier New"/>
                <a:sym typeface="Courier New"/>
              </a:rPr>
              <a:t>INSERT INTO employee VALUES ('3456', 55000);</a:t>
            </a:r>
            <a:endParaRPr/>
          </a:p>
          <a:p>
            <a:pPr marL="0" marR="0" lvl="0" indent="0" algn="l" rtl="0">
              <a:lnSpc>
                <a:spcPct val="100000"/>
              </a:lnSpc>
              <a:spcBef>
                <a:spcPts val="0"/>
              </a:spcBef>
              <a:spcAft>
                <a:spcPts val="0"/>
              </a:spcAft>
              <a:buClr>
                <a:schemeClr val="dk1"/>
              </a:buClr>
              <a:buFont typeface="Courier New"/>
              <a:buNone/>
            </a:pPr>
            <a:r>
              <a:rPr lang="en-US" sz="1400" b="0" i="0" u="none">
                <a:solidFill>
                  <a:schemeClr val="dk1"/>
                </a:solidFill>
                <a:latin typeface="Courier New"/>
                <a:ea typeface="Courier New"/>
                <a:cs typeface="Courier New"/>
                <a:sym typeface="Courier New"/>
              </a:rPr>
              <a:t>INSERT INTO employee VALUES ('1324', 70000);</a:t>
            </a:r>
            <a:endParaRPr/>
          </a:p>
          <a:p>
            <a:pPr marL="0" marR="0" lvl="0" indent="0" algn="l" rtl="0">
              <a:lnSpc>
                <a:spcPct val="100000"/>
              </a:lnSpc>
              <a:spcBef>
                <a:spcPts val="0"/>
              </a:spcBef>
              <a:spcAft>
                <a:spcPts val="0"/>
              </a:spcAft>
              <a:buClr>
                <a:schemeClr val="dk1"/>
              </a:buClr>
              <a:buFont typeface="Courier New"/>
              <a:buNone/>
            </a:pPr>
            <a:r>
              <a:rPr lang="en-US" sz="1400" b="0" i="0" u="none">
                <a:solidFill>
                  <a:schemeClr val="dk1"/>
                </a:solidFill>
                <a:latin typeface="Courier New"/>
                <a:ea typeface="Courier New"/>
                <a:cs typeface="Courier New"/>
                <a:sym typeface="Courier New"/>
              </a:rPr>
              <a:t>INSERT INTO employee VALUES ('9876', 270000);</a:t>
            </a:r>
            <a:endParaRPr/>
          </a:p>
          <a:p>
            <a:pPr marL="0" marR="0" lvl="0" indent="0" algn="l" rtl="0">
              <a:lnSpc>
                <a:spcPct val="100000"/>
              </a:lnSpc>
              <a:spcBef>
                <a:spcPts val="0"/>
              </a:spcBef>
              <a:spcAft>
                <a:spcPts val="0"/>
              </a:spcAft>
              <a:buClr>
                <a:schemeClr val="dk1"/>
              </a:buClr>
              <a:buFont typeface="Courier New"/>
              <a:buNone/>
            </a:pPr>
            <a:r>
              <a:rPr lang="en-US" sz="1400" b="0" i="0" u="none">
                <a:solidFill>
                  <a:schemeClr val="dk1"/>
                </a:solidFill>
                <a:latin typeface="Courier New"/>
                <a:ea typeface="Courier New"/>
                <a:cs typeface="Courier New"/>
                <a:sym typeface="Courier New"/>
              </a:rPr>
              <a:t>INSERT INTO employee VALUES ('1010', 30000);</a:t>
            </a:r>
            <a:endParaRPr/>
          </a:p>
        </p:txBody>
      </p:sp>
      <p:pic>
        <p:nvPicPr>
          <p:cNvPr id="235" name="Google Shape;235;p26"/>
          <p:cNvPicPr preferRelativeResize="0"/>
          <p:nvPr/>
        </p:nvPicPr>
        <p:blipFill rotWithShape="1">
          <a:blip r:embed="rId3">
            <a:alphaModFix/>
          </a:blip>
          <a:srcRect/>
          <a:stretch/>
        </p:blipFill>
        <p:spPr>
          <a:xfrm>
            <a:off x="4391025" y="-6350"/>
            <a:ext cx="4748223" cy="2833952"/>
          </a:xfrm>
          <a:prstGeom prst="rect">
            <a:avLst/>
          </a:prstGeom>
          <a:noFill/>
          <a:ln>
            <a:noFill/>
          </a:ln>
        </p:spPr>
      </p:pic>
      <p:sp>
        <p:nvSpPr>
          <p:cNvPr id="236" name="Google Shape;236;p26"/>
          <p:cNvSpPr txBox="1"/>
          <p:nvPr/>
        </p:nvSpPr>
        <p:spPr>
          <a:xfrm>
            <a:off x="2497137" y="1143000"/>
            <a:ext cx="1835150" cy="9239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800" b="0" i="0" u="none">
                <a:solidFill>
                  <a:schemeClr val="dk1"/>
                </a:solidFill>
                <a:latin typeface="Source Sans Pro"/>
                <a:ea typeface="Source Sans Pro"/>
                <a:cs typeface="Source Sans Pro"/>
                <a:sym typeface="Source Sans Pro"/>
              </a:rPr>
              <a:t>A relation with a user-defined </a:t>
            </a:r>
            <a:br>
              <a:rPr lang="en-US" sz="1800" b="0" i="0" u="none">
                <a:solidFill>
                  <a:schemeClr val="dk1"/>
                </a:solidFill>
                <a:latin typeface="Source Sans Pro"/>
                <a:ea typeface="Source Sans Pro"/>
                <a:cs typeface="Source Sans Pro"/>
                <a:sym typeface="Source Sans Pro"/>
              </a:rPr>
            </a:br>
            <a:r>
              <a:rPr lang="en-US" sz="1800" b="0" i="0" u="none">
                <a:solidFill>
                  <a:schemeClr val="dk1"/>
                </a:solidFill>
                <a:latin typeface="Source Sans Pro"/>
                <a:ea typeface="Source Sans Pro"/>
                <a:cs typeface="Source Sans Pro"/>
                <a:sym typeface="Source Sans Pro"/>
              </a:rPr>
              <a:t>constraint</a:t>
            </a:r>
            <a:endParaRPr/>
          </a:p>
        </p:txBody>
      </p:sp>
      <p:pic>
        <p:nvPicPr>
          <p:cNvPr id="237" name="Google Shape;237;p26"/>
          <p:cNvPicPr preferRelativeResize="0"/>
          <p:nvPr/>
        </p:nvPicPr>
        <p:blipFill rotWithShape="1">
          <a:blip r:embed="rId4">
            <a:alphaModFix/>
          </a:blip>
          <a:srcRect/>
          <a:stretch/>
        </p:blipFill>
        <p:spPr>
          <a:xfrm>
            <a:off x="6248400" y="5187950"/>
            <a:ext cx="1404937" cy="1645208"/>
          </a:xfrm>
          <a:prstGeom prst="rect">
            <a:avLst/>
          </a:prstGeom>
          <a:noFill/>
          <a:ln>
            <a:noFill/>
          </a:ln>
        </p:spPr>
      </p:pic>
      <p:sp>
        <p:nvSpPr>
          <p:cNvPr id="238" name="Google Shape;238;p26"/>
          <p:cNvSpPr txBox="1"/>
          <p:nvPr/>
        </p:nvSpPr>
        <p:spPr>
          <a:xfrm>
            <a:off x="3810000" y="5548312"/>
            <a:ext cx="1835150" cy="9239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800" b="0" i="0" u="none">
                <a:solidFill>
                  <a:schemeClr val="dk1"/>
                </a:solidFill>
                <a:latin typeface="Source Sans Pro"/>
                <a:ea typeface="Source Sans Pro"/>
                <a:cs typeface="Source Sans Pro"/>
                <a:sym typeface="Source Sans Pro"/>
              </a:rPr>
              <a:t>Four inserts accepted, two inserts rejected</a:t>
            </a:r>
            <a:endParaRPr/>
          </a:p>
        </p:txBody>
      </p:sp>
      <p:sp>
        <p:nvSpPr>
          <p:cNvPr id="239" name="Google Shape;239;p26"/>
          <p:cNvSpPr txBox="1"/>
          <p:nvPr/>
        </p:nvSpPr>
        <p:spPr>
          <a:xfrm>
            <a:off x="457200" y="2979737"/>
            <a:ext cx="1447800" cy="3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800" b="0" i="0" u="none">
                <a:solidFill>
                  <a:schemeClr val="dk1"/>
                </a:solidFill>
                <a:latin typeface="Source Sans Pro"/>
                <a:ea typeface="Source Sans Pro"/>
                <a:cs typeface="Source Sans Pro"/>
                <a:sym typeface="Source Sans Pro"/>
              </a:rPr>
              <a:t>SQL code</a:t>
            </a:r>
            <a:endParaRPr/>
          </a:p>
        </p:txBody>
      </p:sp>
      <p:sp>
        <p:nvSpPr>
          <p:cNvPr id="240" name="Google Shape;240;p26"/>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7"/>
          <p:cNvSpPr txBox="1"/>
          <p:nvPr/>
        </p:nvSpPr>
        <p:spPr>
          <a:xfrm>
            <a:off x="0" y="6629400"/>
            <a:ext cx="38100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000" b="0" i="1" u="none">
                <a:solidFill>
                  <a:schemeClr val="dk1"/>
                </a:solidFill>
                <a:latin typeface="Source Sans Pro"/>
                <a:ea typeface="Source Sans Pro"/>
                <a:cs typeface="Source Sans Pro"/>
                <a:sym typeface="Source Sans Pro"/>
              </a:rPr>
              <a:t>Jukić, Vrbsky, Nestorov – Database Systems </a:t>
            </a:r>
            <a:endParaRPr/>
          </a:p>
        </p:txBody>
      </p:sp>
      <p:sp>
        <p:nvSpPr>
          <p:cNvPr id="247" name="Google Shape;247;p27"/>
          <p:cNvSpPr txBox="1"/>
          <p:nvPr/>
        </p:nvSpPr>
        <p:spPr>
          <a:xfrm>
            <a:off x="-11112" y="0"/>
            <a:ext cx="8686800" cy="5794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Source Sans Pro"/>
              <a:buNone/>
            </a:pPr>
            <a:r>
              <a:rPr lang="en-US" sz="1900" b="1" i="0" u="none">
                <a:solidFill>
                  <a:schemeClr val="dk2"/>
                </a:solidFill>
                <a:latin typeface="Source Sans Pro"/>
                <a:ea typeface="Source Sans Pro"/>
                <a:cs typeface="Source Sans Pro"/>
                <a:sym typeface="Source Sans Pro"/>
              </a:rPr>
              <a:t>CHECK – Example 2</a:t>
            </a:r>
            <a:endParaRPr/>
          </a:p>
        </p:txBody>
      </p:sp>
      <p:sp>
        <p:nvSpPr>
          <p:cNvPr id="248" name="Google Shape;248;p27"/>
          <p:cNvSpPr txBox="1"/>
          <p:nvPr/>
        </p:nvSpPr>
        <p:spPr>
          <a:xfrm>
            <a:off x="2098675" y="2767012"/>
            <a:ext cx="7045325" cy="2462212"/>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ourier New"/>
              <a:buNone/>
            </a:pPr>
            <a:r>
              <a:rPr lang="en-US" sz="1400" b="0" i="0" u="none">
                <a:solidFill>
                  <a:schemeClr val="dk1"/>
                </a:solidFill>
                <a:latin typeface="Courier New"/>
                <a:ea typeface="Courier New"/>
                <a:cs typeface="Courier New"/>
                <a:sym typeface="Courier New"/>
              </a:rPr>
              <a:t>CREATE TABLE student</a:t>
            </a:r>
            <a:endParaRPr/>
          </a:p>
          <a:p>
            <a:pPr marL="0" marR="0" lvl="0" indent="0" algn="l" rtl="0">
              <a:lnSpc>
                <a:spcPct val="100000"/>
              </a:lnSpc>
              <a:spcBef>
                <a:spcPts val="0"/>
              </a:spcBef>
              <a:spcAft>
                <a:spcPts val="0"/>
              </a:spcAft>
              <a:buClr>
                <a:schemeClr val="dk1"/>
              </a:buClr>
              <a:buFont typeface="Courier New"/>
              <a:buNone/>
            </a:pPr>
            <a:r>
              <a:rPr lang="en-US" sz="1400" b="0" i="0" u="none">
                <a:solidFill>
                  <a:schemeClr val="dk1"/>
                </a:solidFill>
                <a:latin typeface="Courier New"/>
                <a:ea typeface="Courier New"/>
                <a:cs typeface="Courier New"/>
                <a:sym typeface="Courier New"/>
              </a:rPr>
              <a:t>(studentid 	CHAR(4),</a:t>
            </a:r>
            <a:endParaRPr/>
          </a:p>
          <a:p>
            <a:pPr marL="0" marR="0" lvl="0" indent="0" algn="l" rtl="0">
              <a:lnSpc>
                <a:spcPct val="100000"/>
              </a:lnSpc>
              <a:spcBef>
                <a:spcPts val="0"/>
              </a:spcBef>
              <a:spcAft>
                <a:spcPts val="0"/>
              </a:spcAft>
              <a:buClr>
                <a:schemeClr val="dk1"/>
              </a:buClr>
              <a:buFont typeface="Courier New"/>
              <a:buNone/>
            </a:pPr>
            <a:r>
              <a:rPr lang="en-US" sz="1400" b="0" i="0" u="none">
                <a:solidFill>
                  <a:schemeClr val="dk1"/>
                </a:solidFill>
                <a:latin typeface="Courier New"/>
                <a:ea typeface="Courier New"/>
                <a:cs typeface="Courier New"/>
                <a:sym typeface="Courier New"/>
              </a:rPr>
              <a:t>yearenrolled 	INT,</a:t>
            </a:r>
            <a:endParaRPr/>
          </a:p>
          <a:p>
            <a:pPr marL="0" marR="0" lvl="0" indent="0" algn="l" rtl="0">
              <a:lnSpc>
                <a:spcPct val="100000"/>
              </a:lnSpc>
              <a:spcBef>
                <a:spcPts val="0"/>
              </a:spcBef>
              <a:spcAft>
                <a:spcPts val="0"/>
              </a:spcAft>
              <a:buClr>
                <a:schemeClr val="dk1"/>
              </a:buClr>
              <a:buFont typeface="Courier New"/>
              <a:buNone/>
            </a:pPr>
            <a:r>
              <a:rPr lang="en-US" sz="1400" b="0" i="0" u="none">
                <a:solidFill>
                  <a:schemeClr val="dk1"/>
                </a:solidFill>
                <a:latin typeface="Courier New"/>
                <a:ea typeface="Courier New"/>
                <a:cs typeface="Courier New"/>
                <a:sym typeface="Courier New"/>
              </a:rPr>
              <a:t>yearofgraduation 	INT,</a:t>
            </a:r>
            <a:endParaRPr/>
          </a:p>
          <a:p>
            <a:pPr marL="0" marR="0" lvl="0" indent="0" algn="l" rtl="0">
              <a:lnSpc>
                <a:spcPct val="100000"/>
              </a:lnSpc>
              <a:spcBef>
                <a:spcPts val="0"/>
              </a:spcBef>
              <a:spcAft>
                <a:spcPts val="0"/>
              </a:spcAft>
              <a:buClr>
                <a:schemeClr val="dk1"/>
              </a:buClr>
              <a:buFont typeface="Courier New"/>
              <a:buNone/>
            </a:pPr>
            <a:r>
              <a:rPr lang="en-US" sz="1400" b="0" i="0" u="none">
                <a:solidFill>
                  <a:schemeClr val="dk1"/>
                </a:solidFill>
                <a:latin typeface="Courier New"/>
                <a:ea typeface="Courier New"/>
                <a:cs typeface="Courier New"/>
                <a:sym typeface="Courier New"/>
              </a:rPr>
              <a:t>PRIMARY KEY (studentid),</a:t>
            </a:r>
            <a:br>
              <a:rPr lang="en-US" sz="1400" b="0" i="0" u="none">
                <a:solidFill>
                  <a:schemeClr val="dk1"/>
                </a:solidFill>
                <a:latin typeface="Courier New"/>
                <a:ea typeface="Courier New"/>
                <a:cs typeface="Courier New"/>
                <a:sym typeface="Courier New"/>
              </a:rPr>
            </a:br>
            <a:r>
              <a:rPr lang="en-US" sz="1400" b="0" i="0" u="none">
                <a:solidFill>
                  <a:schemeClr val="dk1"/>
                </a:solidFill>
                <a:latin typeface="Courier New"/>
                <a:ea typeface="Courier New"/>
                <a:cs typeface="Courier New"/>
                <a:sym typeface="Courier New"/>
              </a:rPr>
              <a:t>CHECK (yearenrolled &lt;= yearofgraduation));</a:t>
            </a:r>
            <a:endParaRPr/>
          </a:p>
          <a:p>
            <a:pPr marL="0" marR="0" lvl="0" indent="0" algn="l" rtl="0">
              <a:lnSpc>
                <a:spcPct val="100000"/>
              </a:lnSpc>
              <a:spcBef>
                <a:spcPts val="0"/>
              </a:spcBef>
              <a:spcAft>
                <a:spcPts val="0"/>
              </a:spcAft>
              <a:buClr>
                <a:schemeClr val="dk1"/>
              </a:buClr>
              <a:buFont typeface="Arial"/>
              <a:buNone/>
            </a:pPr>
            <a:endParaRPr sz="1200" b="0" i="0" u="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dk1"/>
              </a:buClr>
              <a:buFont typeface="Courier New"/>
              <a:buNone/>
            </a:pPr>
            <a:r>
              <a:rPr lang="en-US" sz="1400" b="0" i="0" u="none">
                <a:solidFill>
                  <a:schemeClr val="dk1"/>
                </a:solidFill>
                <a:latin typeface="Courier New"/>
                <a:ea typeface="Courier New"/>
                <a:cs typeface="Courier New"/>
                <a:sym typeface="Courier New"/>
              </a:rPr>
              <a:t>INSERT INTO student VALUES ('1111', 2012, 2016);</a:t>
            </a:r>
            <a:endParaRPr/>
          </a:p>
          <a:p>
            <a:pPr marL="0" marR="0" lvl="0" indent="0" algn="l" rtl="0">
              <a:lnSpc>
                <a:spcPct val="100000"/>
              </a:lnSpc>
              <a:spcBef>
                <a:spcPts val="0"/>
              </a:spcBef>
              <a:spcAft>
                <a:spcPts val="0"/>
              </a:spcAft>
              <a:buClr>
                <a:schemeClr val="dk1"/>
              </a:buClr>
              <a:buFont typeface="Courier New"/>
              <a:buNone/>
            </a:pPr>
            <a:r>
              <a:rPr lang="en-US" sz="1400" b="0" i="0" u="none">
                <a:solidFill>
                  <a:schemeClr val="dk1"/>
                </a:solidFill>
                <a:latin typeface="Courier New"/>
                <a:ea typeface="Courier New"/>
                <a:cs typeface="Courier New"/>
                <a:sym typeface="Courier New"/>
              </a:rPr>
              <a:t>INSERT INTO student VALUES ('2222', 2013, 2017);</a:t>
            </a:r>
            <a:endParaRPr/>
          </a:p>
          <a:p>
            <a:pPr marL="0" marR="0" lvl="0" indent="0" algn="l" rtl="0">
              <a:lnSpc>
                <a:spcPct val="100000"/>
              </a:lnSpc>
              <a:spcBef>
                <a:spcPts val="0"/>
              </a:spcBef>
              <a:spcAft>
                <a:spcPts val="0"/>
              </a:spcAft>
              <a:buClr>
                <a:schemeClr val="dk1"/>
              </a:buClr>
              <a:buFont typeface="Courier New"/>
              <a:buNone/>
            </a:pPr>
            <a:r>
              <a:rPr lang="en-US" sz="1400" b="0" i="0" u="none">
                <a:solidFill>
                  <a:schemeClr val="dk1"/>
                </a:solidFill>
                <a:latin typeface="Courier New"/>
                <a:ea typeface="Courier New"/>
                <a:cs typeface="Courier New"/>
                <a:sym typeface="Courier New"/>
              </a:rPr>
              <a:t>INSERT INTO student VALUES ('3333', 2013, 2017);</a:t>
            </a:r>
            <a:endParaRPr/>
          </a:p>
          <a:p>
            <a:pPr marL="0" marR="0" lvl="0" indent="0" algn="l" rtl="0">
              <a:lnSpc>
                <a:spcPct val="100000"/>
              </a:lnSpc>
              <a:spcBef>
                <a:spcPts val="0"/>
              </a:spcBef>
              <a:spcAft>
                <a:spcPts val="0"/>
              </a:spcAft>
              <a:buClr>
                <a:schemeClr val="dk1"/>
              </a:buClr>
              <a:buFont typeface="Courier New"/>
              <a:buNone/>
            </a:pPr>
            <a:r>
              <a:rPr lang="en-US" sz="1400" b="0" i="0" u="none">
                <a:solidFill>
                  <a:schemeClr val="dk1"/>
                </a:solidFill>
                <a:latin typeface="Courier New"/>
                <a:ea typeface="Courier New"/>
                <a:cs typeface="Courier New"/>
                <a:sym typeface="Courier New"/>
              </a:rPr>
              <a:t>INSERT INTO student VALUES ('4444', 2013, 2012);</a:t>
            </a:r>
            <a:endParaRPr/>
          </a:p>
        </p:txBody>
      </p:sp>
      <p:sp>
        <p:nvSpPr>
          <p:cNvPr id="249" name="Google Shape;249;p27"/>
          <p:cNvSpPr txBox="1"/>
          <p:nvPr/>
        </p:nvSpPr>
        <p:spPr>
          <a:xfrm>
            <a:off x="2497137" y="1143000"/>
            <a:ext cx="1835150" cy="9239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800" b="0" i="0" u="none">
                <a:solidFill>
                  <a:schemeClr val="dk1"/>
                </a:solidFill>
                <a:latin typeface="Source Sans Pro"/>
                <a:ea typeface="Source Sans Pro"/>
                <a:cs typeface="Source Sans Pro"/>
                <a:sym typeface="Source Sans Pro"/>
              </a:rPr>
              <a:t>A relation with a user-defined </a:t>
            </a:r>
            <a:br>
              <a:rPr lang="en-US" sz="1800" b="0" i="0" u="none">
                <a:solidFill>
                  <a:schemeClr val="dk1"/>
                </a:solidFill>
                <a:latin typeface="Source Sans Pro"/>
                <a:ea typeface="Source Sans Pro"/>
                <a:cs typeface="Source Sans Pro"/>
                <a:sym typeface="Source Sans Pro"/>
              </a:rPr>
            </a:br>
            <a:r>
              <a:rPr lang="en-US" sz="1800" b="0" i="0" u="none">
                <a:solidFill>
                  <a:schemeClr val="dk1"/>
                </a:solidFill>
                <a:latin typeface="Source Sans Pro"/>
                <a:ea typeface="Source Sans Pro"/>
                <a:cs typeface="Source Sans Pro"/>
                <a:sym typeface="Source Sans Pro"/>
              </a:rPr>
              <a:t>constraint</a:t>
            </a:r>
            <a:endParaRPr/>
          </a:p>
        </p:txBody>
      </p:sp>
      <p:pic>
        <p:nvPicPr>
          <p:cNvPr id="250" name="Google Shape;250;p27"/>
          <p:cNvPicPr preferRelativeResize="0"/>
          <p:nvPr/>
        </p:nvPicPr>
        <p:blipFill rotWithShape="1">
          <a:blip r:embed="rId3">
            <a:alphaModFix/>
          </a:blip>
          <a:srcRect/>
          <a:stretch/>
        </p:blipFill>
        <p:spPr>
          <a:xfrm>
            <a:off x="5267325" y="0"/>
            <a:ext cx="3898806" cy="2736342"/>
          </a:xfrm>
          <a:prstGeom prst="rect">
            <a:avLst/>
          </a:prstGeom>
          <a:noFill/>
          <a:ln>
            <a:noFill/>
          </a:ln>
        </p:spPr>
      </p:pic>
      <p:sp>
        <p:nvSpPr>
          <p:cNvPr id="251" name="Google Shape;251;p27"/>
          <p:cNvSpPr txBox="1"/>
          <p:nvPr/>
        </p:nvSpPr>
        <p:spPr>
          <a:xfrm>
            <a:off x="3810000" y="5548312"/>
            <a:ext cx="1835150" cy="9239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800" b="0" i="0" u="none">
                <a:solidFill>
                  <a:schemeClr val="dk1"/>
                </a:solidFill>
                <a:latin typeface="Source Sans Pro"/>
                <a:ea typeface="Source Sans Pro"/>
                <a:cs typeface="Source Sans Pro"/>
                <a:sym typeface="Source Sans Pro"/>
              </a:rPr>
              <a:t>Three inserts accepted, one insert rejected</a:t>
            </a:r>
            <a:endParaRPr/>
          </a:p>
        </p:txBody>
      </p:sp>
      <p:pic>
        <p:nvPicPr>
          <p:cNvPr id="252" name="Google Shape;252;p27"/>
          <p:cNvPicPr preferRelativeResize="0"/>
          <p:nvPr/>
        </p:nvPicPr>
        <p:blipFill rotWithShape="1">
          <a:blip r:embed="rId4">
            <a:alphaModFix/>
          </a:blip>
          <a:srcRect/>
          <a:stretch/>
        </p:blipFill>
        <p:spPr>
          <a:xfrm>
            <a:off x="5381625" y="5229225"/>
            <a:ext cx="2867415" cy="1462050"/>
          </a:xfrm>
          <a:prstGeom prst="rect">
            <a:avLst/>
          </a:prstGeom>
          <a:noFill/>
          <a:ln>
            <a:noFill/>
          </a:ln>
        </p:spPr>
      </p:pic>
      <p:sp>
        <p:nvSpPr>
          <p:cNvPr id="253" name="Google Shape;253;p27"/>
          <p:cNvSpPr txBox="1"/>
          <p:nvPr/>
        </p:nvSpPr>
        <p:spPr>
          <a:xfrm>
            <a:off x="457200" y="2979737"/>
            <a:ext cx="1447800" cy="3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800" b="0" i="0" u="none">
                <a:solidFill>
                  <a:schemeClr val="dk1"/>
                </a:solidFill>
                <a:latin typeface="Source Sans Pro"/>
                <a:ea typeface="Source Sans Pro"/>
                <a:cs typeface="Source Sans Pro"/>
                <a:sym typeface="Source Sans Pro"/>
              </a:rPr>
              <a:t>SQL code</a:t>
            </a:r>
            <a:endParaRPr/>
          </a:p>
        </p:txBody>
      </p:sp>
      <p:sp>
        <p:nvSpPr>
          <p:cNvPr id="254" name="Google Shape;254;p27"/>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8"/>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Source Sans Pro"/>
              <a:buNone/>
            </a:pPr>
            <a:r>
              <a:rPr lang="en-US" sz="3200" b="0" i="0" u="none" strike="noStrike" cap="none">
                <a:solidFill>
                  <a:schemeClr val="dk2"/>
                </a:solidFill>
                <a:latin typeface="Source Sans Pro"/>
                <a:ea typeface="Source Sans Pro"/>
                <a:cs typeface="Source Sans Pro"/>
                <a:sym typeface="Source Sans Pro"/>
              </a:rPr>
              <a:t>IMPLEMENTING USER-DEFINED CONSTRAINTS</a:t>
            </a:r>
            <a:endParaRPr/>
          </a:p>
        </p:txBody>
      </p:sp>
      <p:sp>
        <p:nvSpPr>
          <p:cNvPr id="261" name="Google Shape;261;p28"/>
          <p:cNvSpPr txBox="1">
            <a:spLocks noGrp="1"/>
          </p:cNvSpPr>
          <p:nvPr>
            <p:ph type="body" idx="1"/>
          </p:nvPr>
        </p:nvSpPr>
        <p:spPr>
          <a:xfrm>
            <a:off x="304800" y="1554162"/>
            <a:ext cx="86868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2160"/>
              <a:buFont typeface="Noto Sans Symbols"/>
              <a:buChar char="▪"/>
            </a:pPr>
            <a:r>
              <a:rPr lang="en-US" sz="2400" b="1" i="0" u="none" dirty="0">
                <a:solidFill>
                  <a:schemeClr val="dk2"/>
                </a:solidFill>
                <a:latin typeface="Source Sans Pro"/>
                <a:ea typeface="Source Sans Pro"/>
                <a:cs typeface="Source Sans Pro"/>
                <a:sym typeface="Source Sans Pro"/>
              </a:rPr>
              <a:t>Implementing user-defined constraints</a:t>
            </a:r>
            <a:endParaRPr dirty="0"/>
          </a:p>
          <a:p>
            <a:pPr marL="742950" marR="0" lvl="1" indent="-285750" algn="l" rtl="0">
              <a:lnSpc>
                <a:spcPct val="100000"/>
              </a:lnSpc>
              <a:spcBef>
                <a:spcPts val="400"/>
              </a:spcBef>
              <a:spcAft>
                <a:spcPts val="0"/>
              </a:spcAft>
              <a:buClr>
                <a:schemeClr val="accent1"/>
              </a:buClr>
              <a:buSzPts val="1800"/>
              <a:buFont typeface="Arial"/>
              <a:buChar char="•"/>
            </a:pPr>
            <a:r>
              <a:rPr lang="en-US" sz="2000" b="0" i="0" u="none" strike="noStrike" cap="none" dirty="0">
                <a:solidFill>
                  <a:schemeClr val="dk2"/>
                </a:solidFill>
                <a:latin typeface="Source Sans Pro"/>
                <a:ea typeface="Source Sans Pro"/>
                <a:cs typeface="Source Sans Pro"/>
                <a:sym typeface="Source Sans Pro"/>
              </a:rPr>
              <a:t>In many cases the logic of user-defined constraints is not implemented as a part of the database, but as a part of the front-end database application</a:t>
            </a:r>
            <a:endParaRPr dirty="0"/>
          </a:p>
          <a:p>
            <a:pPr marL="742950" marR="0" lvl="1" indent="-285750" algn="l" rtl="0">
              <a:lnSpc>
                <a:spcPct val="100000"/>
              </a:lnSpc>
              <a:spcBef>
                <a:spcPts val="400"/>
              </a:spcBef>
              <a:spcAft>
                <a:spcPts val="0"/>
              </a:spcAft>
              <a:buClr>
                <a:schemeClr val="accent1"/>
              </a:buClr>
              <a:buSzPts val="1800"/>
              <a:buFont typeface="Arial"/>
              <a:buChar char="•"/>
            </a:pPr>
            <a:r>
              <a:rPr lang="en-US" sz="2000" b="0" i="0" u="none" strike="noStrike" cap="none" dirty="0">
                <a:solidFill>
                  <a:schemeClr val="dk2"/>
                </a:solidFill>
                <a:latin typeface="Source Sans Pro"/>
                <a:ea typeface="Source Sans Pro"/>
                <a:cs typeface="Source Sans Pro"/>
                <a:sym typeface="Source Sans Pro"/>
              </a:rPr>
              <a:t>For the proper use of the database, it is important that user-defined constraints are implemented fully</a:t>
            </a:r>
            <a:endParaRPr dirty="0"/>
          </a:p>
          <a:p>
            <a:pPr marL="342900" marR="0" lvl="0" indent="-254000" algn="l" rtl="0">
              <a:spcBef>
                <a:spcPts val="400"/>
              </a:spcBef>
              <a:spcAft>
                <a:spcPts val="0"/>
              </a:spcAft>
              <a:buClr>
                <a:schemeClr val="accent1"/>
              </a:buClr>
              <a:buSzPts val="1400"/>
              <a:buFont typeface="Noto Sans Symbols"/>
              <a:buNone/>
            </a:pPr>
            <a:endParaRPr sz="2000" b="0" i="0" u="none" strike="noStrike" cap="none" dirty="0">
              <a:solidFill>
                <a:schemeClr val="dk2"/>
              </a:solidFill>
              <a:latin typeface="Source Sans Pro"/>
              <a:ea typeface="Source Sans Pro"/>
              <a:cs typeface="Source Sans Pro"/>
              <a:sym typeface="Source Sans Pro"/>
            </a:endParaRPr>
          </a:p>
        </p:txBody>
      </p:sp>
      <p:sp>
        <p:nvSpPr>
          <p:cNvPr id="262" name="Google Shape;262;p28"/>
          <p:cNvSpPr txBox="1"/>
          <p:nvPr/>
        </p:nvSpPr>
        <p:spPr>
          <a:xfrm>
            <a:off x="0" y="6629400"/>
            <a:ext cx="38100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000" b="0" i="1" u="none">
                <a:solidFill>
                  <a:schemeClr val="dk1"/>
                </a:solidFill>
                <a:latin typeface="Source Sans Pro"/>
                <a:ea typeface="Source Sans Pro"/>
                <a:cs typeface="Source Sans Pro"/>
                <a:sym typeface="Source Sans Pro"/>
              </a:rPr>
              <a:t>Jukić, Vrbsky, Nestorov – Database Systems </a:t>
            </a:r>
            <a:endParaRPr/>
          </a:p>
        </p:txBody>
      </p:sp>
      <p:sp>
        <p:nvSpPr>
          <p:cNvPr id="263" name="Google Shape;263;p28"/>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9"/>
          <p:cNvSpPr txBox="1">
            <a:spLocks noGrp="1"/>
          </p:cNvSpPr>
          <p:nvPr>
            <p:ph type="title"/>
          </p:nvPr>
        </p:nvSpPr>
        <p:spPr>
          <a:xfrm>
            <a:off x="304800" y="457200"/>
            <a:ext cx="8686800" cy="83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Summary</a:t>
            </a:r>
            <a:endParaRPr/>
          </a:p>
        </p:txBody>
      </p:sp>
      <p:sp>
        <p:nvSpPr>
          <p:cNvPr id="270" name="Google Shape;270;p29"/>
          <p:cNvSpPr txBox="1">
            <a:spLocks noGrp="1"/>
          </p:cNvSpPr>
          <p:nvPr>
            <p:ph type="body" idx="1"/>
          </p:nvPr>
        </p:nvSpPr>
        <p:spPr>
          <a:xfrm>
            <a:off x="304800" y="1554162"/>
            <a:ext cx="8686800" cy="45261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0"/>
              </a:spcAft>
              <a:buClr>
                <a:schemeClr val="dk1"/>
              </a:buClr>
              <a:buSzPts val="1100"/>
              <a:buFont typeface="Arial"/>
              <a:buNone/>
            </a:pPr>
            <a:r>
              <a:rPr lang="en-US" sz="1800">
                <a:solidFill>
                  <a:schemeClr val="dk1"/>
                </a:solidFill>
                <a:latin typeface="Calibri"/>
                <a:ea typeface="Calibri"/>
                <a:cs typeface="Calibri"/>
                <a:sym typeface="Calibri"/>
              </a:rPr>
              <a:t>Constraints on attributes:</a:t>
            </a:r>
            <a:endParaRPr sz="1800">
              <a:solidFill>
                <a:schemeClr val="dk1"/>
              </a:solidFill>
              <a:latin typeface="Calibri"/>
              <a:ea typeface="Calibri"/>
              <a:cs typeface="Calibri"/>
              <a:sym typeface="Calibri"/>
            </a:endParaRPr>
          </a:p>
          <a:p>
            <a:pPr marL="0" lvl="0" indent="0" algn="l" rtl="0">
              <a:lnSpc>
                <a:spcPct val="115000"/>
              </a:lnSpc>
              <a:spcBef>
                <a:spcPts val="600"/>
              </a:spcBef>
              <a:spcAft>
                <a:spcPts val="0"/>
              </a:spcAft>
              <a:buClr>
                <a:schemeClr val="dk1"/>
              </a:buClr>
              <a:buSzPts val="1100"/>
              <a:buFont typeface="Arial"/>
              <a:buNone/>
            </a:pPr>
            <a:r>
              <a:rPr lang="en-US" sz="1800">
                <a:solidFill>
                  <a:schemeClr val="dk1"/>
                </a:solidFill>
                <a:latin typeface="Calibri"/>
                <a:ea typeface="Calibri"/>
                <a:cs typeface="Calibri"/>
                <a:sym typeface="Calibri"/>
              </a:rPr>
              <a:t>    NOT NULL  –  obvious</a:t>
            </a:r>
            <a:endParaRPr sz="1800">
              <a:solidFill>
                <a:schemeClr val="dk1"/>
              </a:solidFill>
              <a:latin typeface="Calibri"/>
              <a:ea typeface="Calibri"/>
              <a:cs typeface="Calibri"/>
              <a:sym typeface="Calibri"/>
            </a:endParaRPr>
          </a:p>
          <a:p>
            <a:pPr marL="0" lvl="0" indent="0" algn="l" rtl="0">
              <a:lnSpc>
                <a:spcPct val="115000"/>
              </a:lnSpc>
              <a:spcBef>
                <a:spcPts val="600"/>
              </a:spcBef>
              <a:spcAft>
                <a:spcPts val="0"/>
              </a:spcAft>
              <a:buClr>
                <a:schemeClr val="dk1"/>
              </a:buClr>
              <a:buSzPts val="1100"/>
              <a:buFont typeface="Arial"/>
              <a:buNone/>
            </a:pPr>
            <a:r>
              <a:rPr lang="en-US" sz="1800">
                <a:solidFill>
                  <a:schemeClr val="dk1"/>
                </a:solidFill>
                <a:latin typeface="Calibri"/>
                <a:ea typeface="Calibri"/>
                <a:cs typeface="Calibri"/>
                <a:sym typeface="Calibri"/>
              </a:rPr>
              <a:t>  Check condition</a:t>
            </a:r>
            <a:endParaRPr sz="1800">
              <a:solidFill>
                <a:schemeClr val="dk1"/>
              </a:solidFill>
              <a:latin typeface="Calibri"/>
              <a:ea typeface="Calibri"/>
              <a:cs typeface="Calibri"/>
              <a:sym typeface="Calibri"/>
            </a:endParaRPr>
          </a:p>
          <a:p>
            <a:pPr marL="0" lvl="0" indent="0" algn="l" rtl="0">
              <a:lnSpc>
                <a:spcPct val="115000"/>
              </a:lnSpc>
              <a:spcBef>
                <a:spcPts val="600"/>
              </a:spcBef>
              <a:spcAft>
                <a:spcPts val="0"/>
              </a:spcAft>
              <a:buClr>
                <a:schemeClr val="dk1"/>
              </a:buClr>
              <a:buSzPts val="1100"/>
              <a:buFont typeface="Arial"/>
              <a:buNone/>
            </a:pPr>
            <a:r>
              <a:rPr lang="en-US" sz="1800">
                <a:solidFill>
                  <a:schemeClr val="dk1"/>
                </a:solidFill>
                <a:latin typeface="Calibri"/>
                <a:ea typeface="Calibri"/>
                <a:cs typeface="Calibri"/>
                <a:sym typeface="Calibri"/>
              </a:rPr>
              <a:t>Constraints on tuples</a:t>
            </a:r>
            <a:endParaRPr sz="1800">
              <a:solidFill>
                <a:schemeClr val="dk1"/>
              </a:solidFill>
              <a:latin typeface="Calibri"/>
              <a:ea typeface="Calibri"/>
              <a:cs typeface="Calibri"/>
              <a:sym typeface="Calibri"/>
            </a:endParaRPr>
          </a:p>
          <a:p>
            <a:pPr marL="0" lvl="0" indent="0" algn="l" rtl="0">
              <a:lnSpc>
                <a:spcPct val="115000"/>
              </a:lnSpc>
              <a:spcBef>
                <a:spcPts val="600"/>
              </a:spcBef>
              <a:spcAft>
                <a:spcPts val="0"/>
              </a:spcAft>
              <a:buClr>
                <a:schemeClr val="dk1"/>
              </a:buClr>
              <a:buSzPts val="1100"/>
              <a:buFont typeface="Arial"/>
              <a:buNone/>
            </a:pPr>
            <a:r>
              <a:rPr lang="en-US" sz="1800">
                <a:solidFill>
                  <a:schemeClr val="dk1"/>
                </a:solidFill>
                <a:latin typeface="Calibri"/>
                <a:ea typeface="Calibri"/>
                <a:cs typeface="Calibri"/>
                <a:sym typeface="Calibri"/>
              </a:rPr>
              <a:t>    Check condition</a:t>
            </a:r>
            <a:endParaRPr sz="1800">
              <a:solidFill>
                <a:schemeClr val="dk1"/>
              </a:solidFill>
              <a:latin typeface="Calibri"/>
              <a:ea typeface="Calibri"/>
              <a:cs typeface="Calibri"/>
              <a:sym typeface="Calibri"/>
            </a:endParaRPr>
          </a:p>
          <a:p>
            <a:pPr marL="0" lvl="0" indent="0" algn="l" rtl="0">
              <a:lnSpc>
                <a:spcPct val="115000"/>
              </a:lnSpc>
              <a:spcBef>
                <a:spcPts val="600"/>
              </a:spcBef>
              <a:spcAft>
                <a:spcPts val="0"/>
              </a:spcAft>
              <a:buClr>
                <a:schemeClr val="dk1"/>
              </a:buClr>
              <a:buSzPts val="1100"/>
              <a:buFont typeface="Arial"/>
              <a:buNone/>
            </a:pPr>
            <a:r>
              <a:rPr lang="en-US" sz="1800">
                <a:solidFill>
                  <a:schemeClr val="dk1"/>
                </a:solidFill>
                <a:latin typeface="Calibri"/>
                <a:ea typeface="Calibri"/>
                <a:cs typeface="Calibri"/>
                <a:sym typeface="Calibri"/>
              </a:rPr>
              <a:t>Create table R(</a:t>
            </a:r>
            <a:endParaRPr sz="1800">
              <a:solidFill>
                <a:schemeClr val="dk1"/>
              </a:solidFill>
              <a:latin typeface="Calibri"/>
              <a:ea typeface="Calibri"/>
              <a:cs typeface="Calibri"/>
              <a:sym typeface="Calibri"/>
            </a:endParaRPr>
          </a:p>
          <a:p>
            <a:pPr marL="0" lvl="0" indent="0" algn="l" rtl="0">
              <a:lnSpc>
                <a:spcPct val="115000"/>
              </a:lnSpc>
              <a:spcBef>
                <a:spcPts val="600"/>
              </a:spcBef>
              <a:spcAft>
                <a:spcPts val="0"/>
              </a:spcAft>
              <a:buClr>
                <a:schemeClr val="dk1"/>
              </a:buClr>
              <a:buSzPts val="1100"/>
              <a:buFont typeface="Arial"/>
              <a:buNone/>
            </a:pPr>
            <a:r>
              <a:rPr lang="en-US" sz="1800">
                <a:solidFill>
                  <a:schemeClr val="dk1"/>
                </a:solidFill>
                <a:latin typeface="Calibri"/>
                <a:ea typeface="Calibri"/>
                <a:cs typeface="Calibri"/>
                <a:sym typeface="Calibri"/>
              </a:rPr>
              <a:t>    A int NOTNULL</a:t>
            </a:r>
            <a:endParaRPr sz="1800">
              <a:solidFill>
                <a:schemeClr val="dk1"/>
              </a:solidFill>
              <a:latin typeface="Calibri"/>
              <a:ea typeface="Calibri"/>
              <a:cs typeface="Calibri"/>
              <a:sym typeface="Calibri"/>
            </a:endParaRPr>
          </a:p>
          <a:p>
            <a:pPr marL="0" lvl="0" indent="0" algn="l" rtl="0">
              <a:lnSpc>
                <a:spcPct val="115000"/>
              </a:lnSpc>
              <a:spcBef>
                <a:spcPts val="600"/>
              </a:spcBef>
              <a:spcAft>
                <a:spcPts val="0"/>
              </a:spcAft>
              <a:buClr>
                <a:schemeClr val="dk1"/>
              </a:buClr>
              <a:buSzPts val="1100"/>
              <a:buFont typeface="Arial"/>
              <a:buNone/>
            </a:pPr>
            <a:r>
              <a:rPr lang="en-US" sz="1800">
                <a:solidFill>
                  <a:schemeClr val="dk1"/>
                </a:solidFill>
                <a:latin typeface="Calibri"/>
                <a:ea typeface="Calibri"/>
                <a:cs typeface="Calibri"/>
                <a:sym typeface="Calibri"/>
              </a:rPr>
              <a:t>    B int check B &gt; 50 and B &lt; 100</a:t>
            </a:r>
            <a:endParaRPr sz="1800">
              <a:solidFill>
                <a:schemeClr val="dk1"/>
              </a:solidFill>
              <a:latin typeface="Calibri"/>
              <a:ea typeface="Calibri"/>
              <a:cs typeface="Calibri"/>
              <a:sym typeface="Calibri"/>
            </a:endParaRPr>
          </a:p>
          <a:p>
            <a:pPr marL="0" lvl="0" indent="0" algn="l" rtl="0">
              <a:lnSpc>
                <a:spcPct val="115000"/>
              </a:lnSpc>
              <a:spcBef>
                <a:spcPts val="600"/>
              </a:spcBef>
              <a:spcAft>
                <a:spcPts val="0"/>
              </a:spcAft>
              <a:buClr>
                <a:schemeClr val="dk1"/>
              </a:buClr>
              <a:buSzPts val="1100"/>
              <a:buFont typeface="Arial"/>
              <a:buNone/>
            </a:pPr>
            <a:r>
              <a:rPr lang="en-US" sz="1800">
                <a:solidFill>
                  <a:schemeClr val="dk1"/>
                </a:solidFill>
                <a:latin typeface="Calibri"/>
                <a:ea typeface="Calibri"/>
                <a:cs typeface="Calibri"/>
                <a:sym typeface="Calibri"/>
              </a:rPr>
              <a:t>  C varchar(20)</a:t>
            </a:r>
            <a:endParaRPr sz="1800">
              <a:solidFill>
                <a:schemeClr val="dk1"/>
              </a:solidFill>
              <a:latin typeface="Calibri"/>
              <a:ea typeface="Calibri"/>
              <a:cs typeface="Calibri"/>
              <a:sym typeface="Calibri"/>
            </a:endParaRPr>
          </a:p>
          <a:p>
            <a:pPr marL="0" lvl="0" indent="0" algn="l" rtl="0">
              <a:lnSpc>
                <a:spcPct val="115000"/>
              </a:lnSpc>
              <a:spcBef>
                <a:spcPts val="600"/>
              </a:spcBef>
              <a:spcAft>
                <a:spcPts val="0"/>
              </a:spcAft>
              <a:buClr>
                <a:schemeClr val="dk1"/>
              </a:buClr>
              <a:buSzPts val="1100"/>
              <a:buFont typeface="Arial"/>
              <a:buNone/>
            </a:pPr>
            <a:r>
              <a:rPr lang="en-US" sz="1800">
                <a:solidFill>
                  <a:schemeClr val="dk1"/>
                </a:solidFill>
                <a:latin typeface="Calibri"/>
                <a:ea typeface="Calibri"/>
                <a:cs typeface="Calibri"/>
                <a:sym typeface="Calibri"/>
              </a:rPr>
              <a:t>    D int</a:t>
            </a:r>
            <a:endParaRPr sz="1800">
              <a:solidFill>
                <a:schemeClr val="dk1"/>
              </a:solidFill>
              <a:latin typeface="Calibri"/>
              <a:ea typeface="Calibri"/>
              <a:cs typeface="Calibri"/>
              <a:sym typeface="Calibri"/>
            </a:endParaRPr>
          </a:p>
          <a:p>
            <a:pPr marL="0" lvl="0" indent="0" algn="l" rtl="0">
              <a:lnSpc>
                <a:spcPct val="115000"/>
              </a:lnSpc>
              <a:spcBef>
                <a:spcPts val="600"/>
              </a:spcBef>
              <a:spcAft>
                <a:spcPts val="0"/>
              </a:spcAft>
              <a:buClr>
                <a:schemeClr val="dk1"/>
              </a:buClr>
              <a:buSzPts val="1100"/>
              <a:buFont typeface="Arial"/>
              <a:buNone/>
            </a:pPr>
            <a:r>
              <a:rPr lang="en-US" sz="1800">
                <a:solidFill>
                  <a:schemeClr val="dk1"/>
                </a:solidFill>
                <a:latin typeface="Calibri"/>
                <a:ea typeface="Calibri"/>
                <a:cs typeface="Calibri"/>
                <a:sym typeface="Calibri"/>
              </a:rPr>
              <a:t>    Check ( C &gt;= 'd' or D &gt; 0)</a:t>
            </a:r>
            <a:endParaRPr sz="1800">
              <a:solidFill>
                <a:schemeClr val="dk1"/>
              </a:solidFill>
              <a:latin typeface="Calibri"/>
              <a:ea typeface="Calibri"/>
              <a:cs typeface="Calibri"/>
              <a:sym typeface="Calibri"/>
            </a:endParaRPr>
          </a:p>
          <a:p>
            <a:pPr marL="342900" lvl="0" indent="-205740" algn="l" rtl="0">
              <a:spcBef>
                <a:spcPts val="480"/>
              </a:spcBef>
              <a:spcAft>
                <a:spcPts val="0"/>
              </a:spcAft>
              <a:buNone/>
            </a:pPr>
            <a:endParaRPr sz="1800"/>
          </a:p>
        </p:txBody>
      </p:sp>
      <p:sp>
        <p:nvSpPr>
          <p:cNvPr id="271" name="Google Shape;271;p29"/>
          <p:cNvSpPr txBox="1">
            <a:spLocks noGrp="1"/>
          </p:cNvSpPr>
          <p:nvPr>
            <p:ph type="sldNum" idx="12"/>
          </p:nvPr>
        </p:nvSpPr>
        <p:spPr>
          <a:xfrm>
            <a:off x="7924800" y="6629400"/>
            <a:ext cx="1219200" cy="228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Source Sans Pro"/>
              <a:buNone/>
            </a:pPr>
            <a:r>
              <a:rPr lang="en-US"/>
              <a:t>Chapter 6 – Slide  </a:t>
            </a:r>
            <a:fld id="{00000000-1234-1234-1234-123412341234}" type="slidenum">
              <a:rPr lang="en-US" b="1"/>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0"/>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Source Sans Pro"/>
              <a:buNone/>
            </a:pPr>
            <a:r>
              <a:rPr lang="en-US" sz="3200" b="0" i="0" u="none" strike="noStrike" cap="none">
                <a:solidFill>
                  <a:schemeClr val="dk2"/>
                </a:solidFill>
                <a:latin typeface="Source Sans Pro"/>
                <a:ea typeface="Source Sans Pro"/>
                <a:cs typeface="Source Sans Pro"/>
                <a:sym typeface="Source Sans Pro"/>
              </a:rPr>
              <a:t>INDEXING</a:t>
            </a:r>
            <a:endParaRPr/>
          </a:p>
        </p:txBody>
      </p:sp>
      <p:sp>
        <p:nvSpPr>
          <p:cNvPr id="278" name="Google Shape;278;p30"/>
          <p:cNvSpPr txBox="1">
            <a:spLocks noGrp="1"/>
          </p:cNvSpPr>
          <p:nvPr>
            <p:ph type="body" idx="1"/>
          </p:nvPr>
        </p:nvSpPr>
        <p:spPr>
          <a:xfrm>
            <a:off x="304800" y="1554162"/>
            <a:ext cx="86868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2160"/>
              <a:buFont typeface="Noto Sans Symbols"/>
              <a:buChar char="▪"/>
            </a:pPr>
            <a:r>
              <a:rPr lang="en-US" sz="2400" b="1" i="0" u="none">
                <a:solidFill>
                  <a:schemeClr val="dk2"/>
                </a:solidFill>
                <a:latin typeface="Source Sans Pro"/>
                <a:ea typeface="Source Sans Pro"/>
                <a:cs typeface="Source Sans Pro"/>
                <a:sym typeface="Source Sans Pro"/>
              </a:rPr>
              <a:t>INDEX </a:t>
            </a:r>
            <a:r>
              <a:rPr lang="en-US" sz="2400" b="0" i="0" u="none">
                <a:solidFill>
                  <a:schemeClr val="dk2"/>
                </a:solidFill>
                <a:latin typeface="Source Sans Pro"/>
                <a:ea typeface="Source Sans Pro"/>
                <a:cs typeface="Source Sans Pro"/>
                <a:sym typeface="Source Sans Pro"/>
              </a:rPr>
              <a:t>- Mechanism for increasing the speed of data search and data retrieval on relations with a large number of records  </a:t>
            </a:r>
            <a:endParaRPr/>
          </a:p>
          <a:p>
            <a:pPr marL="742950" marR="0" lvl="1" indent="-285750" algn="l" rtl="0">
              <a:lnSpc>
                <a:spcPct val="100000"/>
              </a:lnSpc>
              <a:spcBef>
                <a:spcPts val="400"/>
              </a:spcBef>
              <a:spcAft>
                <a:spcPts val="0"/>
              </a:spcAft>
              <a:buClr>
                <a:schemeClr val="accent1"/>
              </a:buClr>
              <a:buSzPts val="1800"/>
              <a:buFont typeface="Arial"/>
              <a:buChar char="•"/>
            </a:pPr>
            <a:r>
              <a:rPr lang="en-US" sz="2000" b="0" i="0" u="none" strike="noStrike" cap="none">
                <a:solidFill>
                  <a:schemeClr val="dk2"/>
                </a:solidFill>
                <a:latin typeface="Source Sans Pro"/>
                <a:ea typeface="Source Sans Pro"/>
                <a:cs typeface="Source Sans Pro"/>
                <a:sym typeface="Source Sans Pro"/>
              </a:rPr>
              <a:t>Most relational DBMS software tools enable definition of indexes</a:t>
            </a:r>
            <a:endParaRPr/>
          </a:p>
        </p:txBody>
      </p:sp>
      <p:sp>
        <p:nvSpPr>
          <p:cNvPr id="279" name="Google Shape;279;p30"/>
          <p:cNvSpPr txBox="1"/>
          <p:nvPr/>
        </p:nvSpPr>
        <p:spPr>
          <a:xfrm>
            <a:off x="0" y="6629400"/>
            <a:ext cx="38100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000" b="0" i="1" u="none">
                <a:solidFill>
                  <a:schemeClr val="dk1"/>
                </a:solidFill>
                <a:latin typeface="Source Sans Pro"/>
                <a:ea typeface="Source Sans Pro"/>
                <a:cs typeface="Source Sans Pro"/>
                <a:sym typeface="Source Sans Pro"/>
              </a:rPr>
              <a:t>Jukić, Vrbsky, Nestorov – Database Systems </a:t>
            </a:r>
            <a:endParaRPr/>
          </a:p>
        </p:txBody>
      </p:sp>
      <p:sp>
        <p:nvSpPr>
          <p:cNvPr id="280" name="Google Shape;280;p30"/>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1"/>
          <p:cNvSpPr txBox="1"/>
          <p:nvPr/>
        </p:nvSpPr>
        <p:spPr>
          <a:xfrm>
            <a:off x="0" y="6629400"/>
            <a:ext cx="38100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000" b="0" i="1" u="none">
                <a:solidFill>
                  <a:schemeClr val="dk1"/>
                </a:solidFill>
                <a:latin typeface="Source Sans Pro"/>
                <a:ea typeface="Source Sans Pro"/>
                <a:cs typeface="Source Sans Pro"/>
                <a:sym typeface="Source Sans Pro"/>
              </a:rPr>
              <a:t>Jukić, Vrbsky, Nestorov – Database Systems </a:t>
            </a:r>
            <a:endParaRPr/>
          </a:p>
        </p:txBody>
      </p:sp>
      <p:sp>
        <p:nvSpPr>
          <p:cNvPr id="287" name="Google Shape;287;p31"/>
          <p:cNvSpPr txBox="1"/>
          <p:nvPr/>
        </p:nvSpPr>
        <p:spPr>
          <a:xfrm>
            <a:off x="-11112" y="0"/>
            <a:ext cx="8686800" cy="99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Source Sans Pro"/>
              <a:buNone/>
            </a:pPr>
            <a:r>
              <a:rPr lang="en-US" sz="1900" b="0" i="0" u="none">
                <a:solidFill>
                  <a:schemeClr val="dk2"/>
                </a:solidFill>
                <a:latin typeface="Source Sans Pro"/>
                <a:ea typeface="Source Sans Pro"/>
                <a:cs typeface="Source Sans Pro"/>
                <a:sym typeface="Source Sans Pro"/>
              </a:rPr>
              <a:t>Conceptual simplified illustration of the principles on which an index is based</a:t>
            </a:r>
            <a:r>
              <a:rPr lang="en-US" sz="1900" b="1" i="0" u="none">
                <a:solidFill>
                  <a:schemeClr val="dk2"/>
                </a:solidFill>
                <a:latin typeface="Source Sans Pro"/>
                <a:ea typeface="Source Sans Pro"/>
                <a:cs typeface="Source Sans Pro"/>
                <a:sym typeface="Source Sans Pro"/>
              </a:rPr>
              <a:t> Example relation</a:t>
            </a:r>
            <a:endParaRPr/>
          </a:p>
        </p:txBody>
      </p:sp>
      <p:pic>
        <p:nvPicPr>
          <p:cNvPr id="288" name="Google Shape;288;p31"/>
          <p:cNvPicPr preferRelativeResize="0"/>
          <p:nvPr/>
        </p:nvPicPr>
        <p:blipFill rotWithShape="1">
          <a:blip r:embed="rId3">
            <a:alphaModFix/>
          </a:blip>
          <a:srcRect/>
          <a:stretch/>
        </p:blipFill>
        <p:spPr>
          <a:xfrm>
            <a:off x="1828800" y="1371600"/>
            <a:ext cx="2695395" cy="4094726"/>
          </a:xfrm>
          <a:prstGeom prst="rect">
            <a:avLst/>
          </a:prstGeom>
          <a:noFill/>
          <a:ln>
            <a:noFill/>
          </a:ln>
        </p:spPr>
      </p:pic>
      <p:sp>
        <p:nvSpPr>
          <p:cNvPr id="289" name="Google Shape;289;p31"/>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2"/>
          <p:cNvSpPr txBox="1"/>
          <p:nvPr/>
        </p:nvSpPr>
        <p:spPr>
          <a:xfrm>
            <a:off x="0" y="6629400"/>
            <a:ext cx="38100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000" b="0" i="1" u="none">
                <a:solidFill>
                  <a:schemeClr val="dk1"/>
                </a:solidFill>
                <a:latin typeface="Source Sans Pro"/>
                <a:ea typeface="Source Sans Pro"/>
                <a:cs typeface="Source Sans Pro"/>
                <a:sym typeface="Source Sans Pro"/>
              </a:rPr>
              <a:t>Jukić, Vrbsky, Nestorov – Database Systems </a:t>
            </a:r>
            <a:endParaRPr/>
          </a:p>
        </p:txBody>
      </p:sp>
      <p:sp>
        <p:nvSpPr>
          <p:cNvPr id="296" name="Google Shape;296;p32"/>
          <p:cNvSpPr txBox="1"/>
          <p:nvPr/>
        </p:nvSpPr>
        <p:spPr>
          <a:xfrm>
            <a:off x="-11112" y="0"/>
            <a:ext cx="8686800" cy="99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Source Sans Pro"/>
              <a:buNone/>
            </a:pPr>
            <a:r>
              <a:rPr lang="en-US" sz="1900" b="0" i="0" u="none">
                <a:solidFill>
                  <a:schemeClr val="dk2"/>
                </a:solidFill>
                <a:latin typeface="Source Sans Pro"/>
                <a:ea typeface="Source Sans Pro"/>
                <a:cs typeface="Source Sans Pro"/>
                <a:sym typeface="Source Sans Pro"/>
              </a:rPr>
              <a:t>Conceptual simplified illustration of the principles on which an index is based </a:t>
            </a:r>
            <a:r>
              <a:rPr lang="en-US" sz="1900" b="1" i="0" u="none">
                <a:solidFill>
                  <a:schemeClr val="dk2"/>
                </a:solidFill>
                <a:latin typeface="Source Sans Pro"/>
                <a:ea typeface="Source Sans Pro"/>
                <a:cs typeface="Source Sans Pro"/>
                <a:sym typeface="Source Sans Pro"/>
              </a:rPr>
              <a:t> Linear search - example</a:t>
            </a:r>
            <a:endParaRPr/>
          </a:p>
        </p:txBody>
      </p:sp>
      <p:pic>
        <p:nvPicPr>
          <p:cNvPr id="297" name="Google Shape;297;p32"/>
          <p:cNvPicPr preferRelativeResize="0"/>
          <p:nvPr/>
        </p:nvPicPr>
        <p:blipFill rotWithShape="1">
          <a:blip r:embed="rId3">
            <a:alphaModFix/>
          </a:blip>
          <a:srcRect/>
          <a:stretch/>
        </p:blipFill>
        <p:spPr>
          <a:xfrm>
            <a:off x="1828800" y="1371600"/>
            <a:ext cx="4903104" cy="4094726"/>
          </a:xfrm>
          <a:prstGeom prst="rect">
            <a:avLst/>
          </a:prstGeom>
          <a:noFill/>
          <a:ln>
            <a:noFill/>
          </a:ln>
        </p:spPr>
      </p:pic>
      <p:sp>
        <p:nvSpPr>
          <p:cNvPr id="298" name="Google Shape;298;p32"/>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3"/>
          <p:cNvSpPr txBox="1"/>
          <p:nvPr/>
        </p:nvSpPr>
        <p:spPr>
          <a:xfrm>
            <a:off x="0" y="6629400"/>
            <a:ext cx="38100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000" b="0" i="1" u="none">
                <a:solidFill>
                  <a:schemeClr val="dk1"/>
                </a:solidFill>
                <a:latin typeface="Source Sans Pro"/>
                <a:ea typeface="Source Sans Pro"/>
                <a:cs typeface="Source Sans Pro"/>
                <a:sym typeface="Source Sans Pro"/>
              </a:rPr>
              <a:t>Jukić, Vrbsky, Nestorov – Database Systems </a:t>
            </a:r>
            <a:endParaRPr/>
          </a:p>
        </p:txBody>
      </p:sp>
      <p:sp>
        <p:nvSpPr>
          <p:cNvPr id="305" name="Google Shape;305;p33"/>
          <p:cNvSpPr txBox="1"/>
          <p:nvPr/>
        </p:nvSpPr>
        <p:spPr>
          <a:xfrm>
            <a:off x="-11112" y="0"/>
            <a:ext cx="8686800" cy="99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Source Sans Pro"/>
              <a:buNone/>
            </a:pPr>
            <a:r>
              <a:rPr lang="en-US" sz="1900" b="0" i="0" u="none">
                <a:solidFill>
                  <a:schemeClr val="dk2"/>
                </a:solidFill>
                <a:latin typeface="Source Sans Pro"/>
                <a:ea typeface="Source Sans Pro"/>
                <a:cs typeface="Source Sans Pro"/>
                <a:sym typeface="Source Sans Pro"/>
              </a:rPr>
              <a:t>Conceptual simplified illustration of the principles on which an index is based </a:t>
            </a:r>
            <a:r>
              <a:rPr lang="en-US" sz="1900" b="1" i="0" u="none">
                <a:solidFill>
                  <a:schemeClr val="dk2"/>
                </a:solidFill>
                <a:latin typeface="Source Sans Pro"/>
                <a:ea typeface="Source Sans Pro"/>
                <a:cs typeface="Source Sans Pro"/>
                <a:sym typeface="Source Sans Pro"/>
              </a:rPr>
              <a:t>Binary  search - example</a:t>
            </a:r>
            <a:endParaRPr/>
          </a:p>
        </p:txBody>
      </p:sp>
      <p:pic>
        <p:nvPicPr>
          <p:cNvPr id="306" name="Google Shape;306;p33"/>
          <p:cNvPicPr preferRelativeResize="0"/>
          <p:nvPr/>
        </p:nvPicPr>
        <p:blipFill rotWithShape="1">
          <a:blip r:embed="rId3">
            <a:alphaModFix/>
          </a:blip>
          <a:srcRect/>
          <a:stretch/>
        </p:blipFill>
        <p:spPr>
          <a:xfrm>
            <a:off x="1828800" y="1371600"/>
            <a:ext cx="5992109" cy="4071264"/>
          </a:xfrm>
          <a:prstGeom prst="rect">
            <a:avLst/>
          </a:prstGeom>
          <a:noFill/>
          <a:ln>
            <a:noFill/>
          </a:ln>
        </p:spPr>
      </p:pic>
      <p:sp>
        <p:nvSpPr>
          <p:cNvPr id="307" name="Google Shape;307;p33"/>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4"/>
          <p:cNvSpPr txBox="1"/>
          <p:nvPr/>
        </p:nvSpPr>
        <p:spPr>
          <a:xfrm>
            <a:off x="0" y="6629400"/>
            <a:ext cx="38100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000" b="0" i="1" u="none">
                <a:solidFill>
                  <a:schemeClr val="dk1"/>
                </a:solidFill>
                <a:latin typeface="Source Sans Pro"/>
                <a:ea typeface="Source Sans Pro"/>
                <a:cs typeface="Source Sans Pro"/>
                <a:sym typeface="Source Sans Pro"/>
              </a:rPr>
              <a:t>Jukić, Vrbsky, Nestorov – Database Systems </a:t>
            </a:r>
            <a:endParaRPr/>
          </a:p>
        </p:txBody>
      </p:sp>
      <p:sp>
        <p:nvSpPr>
          <p:cNvPr id="314" name="Google Shape;314;p34"/>
          <p:cNvSpPr txBox="1"/>
          <p:nvPr/>
        </p:nvSpPr>
        <p:spPr>
          <a:xfrm>
            <a:off x="-11112" y="0"/>
            <a:ext cx="8686800" cy="99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Source Sans Pro"/>
              <a:buNone/>
            </a:pPr>
            <a:r>
              <a:rPr lang="en-US" sz="1900" b="0" i="0" u="none">
                <a:solidFill>
                  <a:schemeClr val="dk2"/>
                </a:solidFill>
                <a:latin typeface="Source Sans Pro"/>
                <a:ea typeface="Source Sans Pro"/>
                <a:cs typeface="Source Sans Pro"/>
                <a:sym typeface="Source Sans Pro"/>
              </a:rPr>
              <a:t>Conceptual simplified illustration of the principles on which an index is based </a:t>
            </a:r>
            <a:br>
              <a:rPr lang="en-US" sz="1900" b="1" i="0" u="none">
                <a:solidFill>
                  <a:schemeClr val="dk2"/>
                </a:solidFill>
                <a:latin typeface="Source Sans Pro"/>
                <a:ea typeface="Source Sans Pro"/>
                <a:cs typeface="Source Sans Pro"/>
                <a:sym typeface="Source Sans Pro"/>
              </a:rPr>
            </a:br>
            <a:r>
              <a:rPr lang="en-US" sz="1900" b="1" i="0" u="none">
                <a:solidFill>
                  <a:schemeClr val="dk2"/>
                </a:solidFill>
                <a:latin typeface="Source Sans Pro"/>
                <a:ea typeface="Source Sans Pro"/>
                <a:cs typeface="Source Sans Pro"/>
                <a:sym typeface="Source Sans Pro"/>
              </a:rPr>
              <a:t>Index - example</a:t>
            </a:r>
            <a:endParaRPr/>
          </a:p>
        </p:txBody>
      </p:sp>
      <p:pic>
        <p:nvPicPr>
          <p:cNvPr id="315" name="Google Shape;315;p34"/>
          <p:cNvPicPr preferRelativeResize="0"/>
          <p:nvPr/>
        </p:nvPicPr>
        <p:blipFill rotWithShape="1">
          <a:blip r:embed="rId3">
            <a:alphaModFix/>
          </a:blip>
          <a:srcRect/>
          <a:stretch/>
        </p:blipFill>
        <p:spPr>
          <a:xfrm>
            <a:off x="1828800" y="1371600"/>
            <a:ext cx="6142089" cy="4047709"/>
          </a:xfrm>
          <a:prstGeom prst="rect">
            <a:avLst/>
          </a:prstGeom>
          <a:noFill/>
          <a:ln>
            <a:noFill/>
          </a:ln>
        </p:spPr>
      </p:pic>
      <p:sp>
        <p:nvSpPr>
          <p:cNvPr id="316" name="Google Shape;316;p34"/>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5"/>
          <p:cNvSpPr txBox="1"/>
          <p:nvPr/>
        </p:nvSpPr>
        <p:spPr>
          <a:xfrm>
            <a:off x="0" y="6629400"/>
            <a:ext cx="38100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000" b="0" i="1" u="none">
                <a:solidFill>
                  <a:schemeClr val="dk1"/>
                </a:solidFill>
                <a:latin typeface="Source Sans Pro"/>
                <a:ea typeface="Source Sans Pro"/>
                <a:cs typeface="Source Sans Pro"/>
                <a:sym typeface="Source Sans Pro"/>
              </a:rPr>
              <a:t>Jukić, Vrbsky, Nestorov – Database Systems </a:t>
            </a:r>
            <a:endParaRPr/>
          </a:p>
        </p:txBody>
      </p:sp>
      <p:sp>
        <p:nvSpPr>
          <p:cNvPr id="323" name="Google Shape;323;p35"/>
          <p:cNvSpPr txBox="1"/>
          <p:nvPr/>
        </p:nvSpPr>
        <p:spPr>
          <a:xfrm>
            <a:off x="-11112" y="0"/>
            <a:ext cx="8686800" cy="99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Source Sans Pro"/>
              <a:buNone/>
            </a:pPr>
            <a:r>
              <a:rPr lang="en-US" sz="1900" b="0" i="0" u="none">
                <a:solidFill>
                  <a:schemeClr val="dk2"/>
                </a:solidFill>
                <a:latin typeface="Source Sans Pro"/>
                <a:ea typeface="Source Sans Pro"/>
                <a:cs typeface="Source Sans Pro"/>
                <a:sym typeface="Source Sans Pro"/>
              </a:rPr>
              <a:t>Conceptual simplified illustration of the principles on which an index is based</a:t>
            </a:r>
            <a:r>
              <a:rPr lang="en-US" sz="1900" b="1" i="0" u="none">
                <a:solidFill>
                  <a:schemeClr val="dk2"/>
                </a:solidFill>
                <a:latin typeface="Source Sans Pro"/>
                <a:ea typeface="Source Sans Pro"/>
                <a:cs typeface="Source Sans Pro"/>
                <a:sym typeface="Source Sans Pro"/>
              </a:rPr>
              <a:t> Increased search speed using the index - example</a:t>
            </a:r>
            <a:endParaRPr/>
          </a:p>
        </p:txBody>
      </p:sp>
      <p:pic>
        <p:nvPicPr>
          <p:cNvPr id="324" name="Google Shape;324;p35"/>
          <p:cNvPicPr preferRelativeResize="0"/>
          <p:nvPr/>
        </p:nvPicPr>
        <p:blipFill rotWithShape="1">
          <a:blip r:embed="rId3">
            <a:alphaModFix/>
          </a:blip>
          <a:srcRect/>
          <a:stretch/>
        </p:blipFill>
        <p:spPr>
          <a:xfrm>
            <a:off x="1828800" y="1371600"/>
            <a:ext cx="7175027" cy="4047709"/>
          </a:xfrm>
          <a:prstGeom prst="rect">
            <a:avLst/>
          </a:prstGeom>
          <a:noFill/>
          <a:ln>
            <a:noFill/>
          </a:ln>
        </p:spPr>
      </p:pic>
      <p:sp>
        <p:nvSpPr>
          <p:cNvPr id="325" name="Google Shape;325;p35"/>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9"/>
          <p:cNvPicPr preferRelativeResize="0"/>
          <p:nvPr/>
        </p:nvPicPr>
        <p:blipFill rotWithShape="1">
          <a:blip r:embed="rId3">
            <a:alphaModFix/>
          </a:blip>
          <a:srcRect/>
          <a:stretch/>
        </p:blipFill>
        <p:spPr>
          <a:xfrm>
            <a:off x="2836862" y="4486275"/>
            <a:ext cx="4990934" cy="2170397"/>
          </a:xfrm>
          <a:prstGeom prst="rect">
            <a:avLst/>
          </a:prstGeom>
          <a:noFill/>
          <a:ln>
            <a:noFill/>
          </a:ln>
        </p:spPr>
      </p:pic>
      <p:sp>
        <p:nvSpPr>
          <p:cNvPr id="75" name="Google Shape;75;p9"/>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Source Sans Pro"/>
              <a:buNone/>
            </a:pPr>
            <a:r>
              <a:rPr lang="en-US" sz="3200" b="0" i="0" u="none" strike="noStrike" cap="none">
                <a:solidFill>
                  <a:schemeClr val="dk2"/>
                </a:solidFill>
                <a:latin typeface="Source Sans Pro"/>
                <a:ea typeface="Source Sans Pro"/>
                <a:cs typeface="Source Sans Pro"/>
                <a:sym typeface="Source Sans Pro"/>
              </a:rPr>
              <a:t>REFERENTIAL INTEGRITY CONSTRAINT</a:t>
            </a:r>
            <a:endParaRPr/>
          </a:p>
        </p:txBody>
      </p:sp>
      <p:sp>
        <p:nvSpPr>
          <p:cNvPr id="76" name="Google Shape;76;p9"/>
          <p:cNvSpPr txBox="1">
            <a:spLocks noGrp="1"/>
          </p:cNvSpPr>
          <p:nvPr>
            <p:ph type="body" idx="1"/>
          </p:nvPr>
        </p:nvSpPr>
        <p:spPr>
          <a:xfrm>
            <a:off x="304800" y="1447800"/>
            <a:ext cx="8686800" cy="53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Font typeface="Noto Sans Symbols"/>
              <a:buNone/>
            </a:pPr>
            <a:r>
              <a:rPr lang="en-US" sz="2400" b="1" i="0" u="none" strike="noStrike" cap="none">
                <a:solidFill>
                  <a:schemeClr val="dk2"/>
                </a:solidFill>
                <a:latin typeface="Source Sans Pro"/>
                <a:ea typeface="Source Sans Pro"/>
                <a:cs typeface="Source Sans Pro"/>
                <a:sym typeface="Source Sans Pro"/>
              </a:rPr>
              <a:t>Referential integrity constraint compliance example</a:t>
            </a:r>
            <a:endParaRPr/>
          </a:p>
        </p:txBody>
      </p:sp>
      <p:sp>
        <p:nvSpPr>
          <p:cNvPr id="77" name="Google Shape;77;p9"/>
          <p:cNvSpPr txBox="1"/>
          <p:nvPr/>
        </p:nvSpPr>
        <p:spPr>
          <a:xfrm>
            <a:off x="0" y="6629400"/>
            <a:ext cx="38100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000" b="0" i="1" u="none">
                <a:solidFill>
                  <a:schemeClr val="dk1"/>
                </a:solidFill>
                <a:latin typeface="Source Sans Pro"/>
                <a:ea typeface="Source Sans Pro"/>
                <a:cs typeface="Source Sans Pro"/>
                <a:sym typeface="Source Sans Pro"/>
              </a:rPr>
              <a:t>Jukić, Vrbsky, Nestorov – Database Systems </a:t>
            </a:r>
            <a:endParaRPr/>
          </a:p>
        </p:txBody>
      </p:sp>
      <p:sp>
        <p:nvSpPr>
          <p:cNvPr id="78" name="Google Shape;78;p9"/>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3</a:t>
            </a:fld>
            <a:endParaRPr/>
          </a:p>
        </p:txBody>
      </p:sp>
      <p:pic>
        <p:nvPicPr>
          <p:cNvPr id="79" name="Google Shape;79;p9"/>
          <p:cNvPicPr preferRelativeResize="0"/>
          <p:nvPr/>
        </p:nvPicPr>
        <p:blipFill rotWithShape="1">
          <a:blip r:embed="rId4">
            <a:alphaModFix/>
          </a:blip>
          <a:srcRect/>
          <a:stretch/>
        </p:blipFill>
        <p:spPr>
          <a:xfrm>
            <a:off x="2819400" y="2438400"/>
            <a:ext cx="4176144" cy="1503972"/>
          </a:xfrm>
          <a:prstGeom prst="rect">
            <a:avLst/>
          </a:prstGeom>
          <a:noFill/>
          <a:ln>
            <a:noFill/>
          </a:ln>
        </p:spPr>
      </p:pic>
      <p:sp>
        <p:nvSpPr>
          <p:cNvPr id="80" name="Google Shape;80;p9"/>
          <p:cNvSpPr txBox="1"/>
          <p:nvPr/>
        </p:nvSpPr>
        <p:spPr>
          <a:xfrm>
            <a:off x="269875" y="2590800"/>
            <a:ext cx="2362200" cy="10191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Source Sans Pro"/>
              <a:buNone/>
            </a:pPr>
            <a:r>
              <a:rPr lang="en-US" sz="1800" b="0" i="0" u="none">
                <a:solidFill>
                  <a:schemeClr val="dk2"/>
                </a:solidFill>
                <a:latin typeface="Source Sans Pro"/>
                <a:ea typeface="Source Sans Pro"/>
                <a:cs typeface="Source Sans Pro"/>
                <a:sym typeface="Source Sans Pro"/>
              </a:rPr>
              <a:t>Two relations and a referential integrity constraint</a:t>
            </a:r>
            <a:endParaRPr/>
          </a:p>
        </p:txBody>
      </p:sp>
      <p:sp>
        <p:nvSpPr>
          <p:cNvPr id="81" name="Google Shape;81;p9"/>
          <p:cNvSpPr txBox="1"/>
          <p:nvPr/>
        </p:nvSpPr>
        <p:spPr>
          <a:xfrm>
            <a:off x="280987" y="4662487"/>
            <a:ext cx="2362200" cy="1281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Source Sans Pro"/>
              <a:buNone/>
            </a:pPr>
            <a:r>
              <a:rPr lang="en-US" sz="1800" b="0" i="0" u="none">
                <a:solidFill>
                  <a:schemeClr val="dk2"/>
                </a:solidFill>
                <a:latin typeface="Source Sans Pro"/>
                <a:ea typeface="Source Sans Pro"/>
                <a:cs typeface="Source Sans Pro"/>
                <a:sym typeface="Source Sans Pro"/>
              </a:rPr>
              <a:t>Data records in compliance with the referential integrity constraint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6"/>
          <p:cNvSpPr txBox="1"/>
          <p:nvPr/>
        </p:nvSpPr>
        <p:spPr>
          <a:xfrm>
            <a:off x="0" y="6629400"/>
            <a:ext cx="38100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000" b="0" i="1" u="none">
                <a:solidFill>
                  <a:schemeClr val="dk1"/>
                </a:solidFill>
                <a:latin typeface="Source Sans Pro"/>
                <a:ea typeface="Source Sans Pro"/>
                <a:cs typeface="Source Sans Pro"/>
                <a:sym typeface="Source Sans Pro"/>
              </a:rPr>
              <a:t>Jukić, Vrbsky, Nestorov – Database Systems </a:t>
            </a:r>
            <a:endParaRPr/>
          </a:p>
        </p:txBody>
      </p:sp>
      <p:sp>
        <p:nvSpPr>
          <p:cNvPr id="332" name="Google Shape;332;p36"/>
          <p:cNvSpPr txBox="1"/>
          <p:nvPr/>
        </p:nvSpPr>
        <p:spPr>
          <a:xfrm>
            <a:off x="-11112" y="0"/>
            <a:ext cx="8686800" cy="99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Source Sans Pro"/>
              <a:buNone/>
            </a:pPr>
            <a:r>
              <a:rPr lang="en-US" sz="1900" b="0" i="0" u="none">
                <a:solidFill>
                  <a:schemeClr val="dk2"/>
                </a:solidFill>
                <a:latin typeface="Source Sans Pro"/>
                <a:ea typeface="Source Sans Pro"/>
                <a:cs typeface="Source Sans Pro"/>
                <a:sym typeface="Source Sans Pro"/>
              </a:rPr>
              <a:t>Conceptual simplified illustration of the principles on which an index is based </a:t>
            </a:r>
            <a:r>
              <a:rPr lang="en-US" sz="1900" b="1" i="0" u="none">
                <a:solidFill>
                  <a:schemeClr val="dk2"/>
                </a:solidFill>
                <a:latin typeface="Source Sans Pro"/>
                <a:ea typeface="Source Sans Pro"/>
                <a:cs typeface="Source Sans Pro"/>
                <a:sym typeface="Source Sans Pro"/>
              </a:rPr>
              <a:t> Linear search – another example</a:t>
            </a:r>
            <a:endParaRPr/>
          </a:p>
        </p:txBody>
      </p:sp>
      <p:pic>
        <p:nvPicPr>
          <p:cNvPr id="333" name="Google Shape;333;p36"/>
          <p:cNvPicPr preferRelativeResize="0"/>
          <p:nvPr/>
        </p:nvPicPr>
        <p:blipFill rotWithShape="1">
          <a:blip r:embed="rId3">
            <a:alphaModFix/>
          </a:blip>
          <a:srcRect/>
          <a:stretch/>
        </p:blipFill>
        <p:spPr>
          <a:xfrm>
            <a:off x="1828800" y="1371600"/>
            <a:ext cx="5104311" cy="4066735"/>
          </a:xfrm>
          <a:prstGeom prst="rect">
            <a:avLst/>
          </a:prstGeom>
          <a:noFill/>
          <a:ln>
            <a:noFill/>
          </a:ln>
        </p:spPr>
      </p:pic>
      <p:sp>
        <p:nvSpPr>
          <p:cNvPr id="334" name="Google Shape;334;p36"/>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7"/>
          <p:cNvSpPr txBox="1"/>
          <p:nvPr/>
        </p:nvSpPr>
        <p:spPr>
          <a:xfrm>
            <a:off x="0" y="6629400"/>
            <a:ext cx="38100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000" b="0" i="1" u="none">
                <a:solidFill>
                  <a:schemeClr val="dk1"/>
                </a:solidFill>
                <a:latin typeface="Source Sans Pro"/>
                <a:ea typeface="Source Sans Pro"/>
                <a:cs typeface="Source Sans Pro"/>
                <a:sym typeface="Source Sans Pro"/>
              </a:rPr>
              <a:t>Jukić, Vrbsky, Nestorov – Database Systems </a:t>
            </a:r>
            <a:endParaRPr/>
          </a:p>
        </p:txBody>
      </p:sp>
      <p:sp>
        <p:nvSpPr>
          <p:cNvPr id="341" name="Google Shape;341;p37"/>
          <p:cNvSpPr txBox="1"/>
          <p:nvPr/>
        </p:nvSpPr>
        <p:spPr>
          <a:xfrm>
            <a:off x="-11112" y="0"/>
            <a:ext cx="8686800" cy="99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Source Sans Pro"/>
              <a:buNone/>
            </a:pPr>
            <a:r>
              <a:rPr lang="en-US" sz="1900" b="0" i="0" u="none">
                <a:solidFill>
                  <a:schemeClr val="dk2"/>
                </a:solidFill>
                <a:latin typeface="Source Sans Pro"/>
                <a:ea typeface="Source Sans Pro"/>
                <a:cs typeface="Source Sans Pro"/>
                <a:sym typeface="Source Sans Pro"/>
              </a:rPr>
              <a:t>Conceptual simplified illustration of the principles on which an index is based</a:t>
            </a:r>
            <a:r>
              <a:rPr lang="en-US" sz="1900" b="1" i="0" u="none">
                <a:solidFill>
                  <a:schemeClr val="dk2"/>
                </a:solidFill>
                <a:latin typeface="Source Sans Pro"/>
                <a:ea typeface="Source Sans Pro"/>
                <a:cs typeface="Source Sans Pro"/>
                <a:sym typeface="Source Sans Pro"/>
              </a:rPr>
              <a:t> Increased search speed using the index – another example</a:t>
            </a:r>
            <a:endParaRPr/>
          </a:p>
        </p:txBody>
      </p:sp>
      <p:pic>
        <p:nvPicPr>
          <p:cNvPr id="342" name="Google Shape;342;p37"/>
          <p:cNvPicPr preferRelativeResize="0"/>
          <p:nvPr/>
        </p:nvPicPr>
        <p:blipFill rotWithShape="1">
          <a:blip r:embed="rId3">
            <a:alphaModFix/>
          </a:blip>
          <a:srcRect/>
          <a:stretch/>
        </p:blipFill>
        <p:spPr>
          <a:xfrm>
            <a:off x="1828800" y="1371600"/>
            <a:ext cx="6594499" cy="4075703"/>
          </a:xfrm>
          <a:prstGeom prst="rect">
            <a:avLst/>
          </a:prstGeom>
          <a:noFill/>
          <a:ln>
            <a:noFill/>
          </a:ln>
        </p:spPr>
      </p:pic>
      <p:sp>
        <p:nvSpPr>
          <p:cNvPr id="343" name="Google Shape;343;p37"/>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8"/>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Source Sans Pro"/>
              <a:buNone/>
            </a:pPr>
            <a:r>
              <a:rPr lang="en-US" sz="3200" b="0" i="0" u="none" strike="noStrike" cap="none">
                <a:solidFill>
                  <a:schemeClr val="dk2"/>
                </a:solidFill>
                <a:latin typeface="Source Sans Pro"/>
                <a:ea typeface="Source Sans Pro"/>
                <a:cs typeface="Source Sans Pro"/>
                <a:sym typeface="Source Sans Pro"/>
              </a:rPr>
              <a:t>INDEXING</a:t>
            </a:r>
            <a:endParaRPr/>
          </a:p>
        </p:txBody>
      </p:sp>
      <p:sp>
        <p:nvSpPr>
          <p:cNvPr id="350" name="Google Shape;350;p38"/>
          <p:cNvSpPr txBox="1">
            <a:spLocks noGrp="1"/>
          </p:cNvSpPr>
          <p:nvPr>
            <p:ph type="body" idx="1"/>
          </p:nvPr>
        </p:nvSpPr>
        <p:spPr>
          <a:xfrm>
            <a:off x="304800" y="1219200"/>
            <a:ext cx="8686800" cy="5181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2160"/>
              <a:buFont typeface="Noto Sans Symbols"/>
              <a:buChar char="▪"/>
            </a:pPr>
            <a:r>
              <a:rPr lang="en-US" sz="2400" b="0" i="0" u="none">
                <a:solidFill>
                  <a:schemeClr val="dk2"/>
                </a:solidFill>
                <a:latin typeface="Source Sans Pro"/>
                <a:ea typeface="Source Sans Pro"/>
                <a:cs typeface="Source Sans Pro"/>
                <a:sym typeface="Source Sans Pro"/>
              </a:rPr>
              <a:t>The preceding examples provided simplified conceptual illustration of the principles on which an index is based </a:t>
            </a:r>
            <a:endParaRPr/>
          </a:p>
          <a:p>
            <a:pPr marL="342900" marR="0" lvl="0" indent="-342900" algn="l" rtl="0">
              <a:lnSpc>
                <a:spcPct val="100000"/>
              </a:lnSpc>
              <a:spcBef>
                <a:spcPts val="480"/>
              </a:spcBef>
              <a:spcAft>
                <a:spcPts val="0"/>
              </a:spcAft>
              <a:buClr>
                <a:schemeClr val="accent1"/>
              </a:buClr>
              <a:buSzPts val="2160"/>
              <a:buFont typeface="Noto Sans Symbols"/>
              <a:buChar char="▪"/>
            </a:pPr>
            <a:r>
              <a:rPr lang="en-US" sz="2400" b="0" i="0" u="none">
                <a:solidFill>
                  <a:schemeClr val="dk2"/>
                </a:solidFill>
                <a:latin typeface="Source Sans Pro"/>
                <a:ea typeface="Source Sans Pro"/>
                <a:cs typeface="Source Sans Pro"/>
                <a:sym typeface="Source Sans Pro"/>
              </a:rPr>
              <a:t>Instead of simply sorting on the indexed column and applying binary search, different contemporary DBMS tools implement indexes using different logical and technical approaches, such as:</a:t>
            </a:r>
            <a:endParaRPr/>
          </a:p>
          <a:p>
            <a:pPr marL="742950" marR="0" lvl="1" indent="-285750" algn="l" rtl="0">
              <a:lnSpc>
                <a:spcPct val="100000"/>
              </a:lnSpc>
              <a:spcBef>
                <a:spcPts val="400"/>
              </a:spcBef>
              <a:spcAft>
                <a:spcPts val="0"/>
              </a:spcAft>
              <a:buClr>
                <a:schemeClr val="accent1"/>
              </a:buClr>
              <a:buSzPts val="1800"/>
              <a:buFont typeface="Arial"/>
              <a:buChar char="•"/>
            </a:pPr>
            <a:r>
              <a:rPr lang="en-US" sz="2000" b="0" i="0" u="none" strike="noStrike" cap="none">
                <a:solidFill>
                  <a:schemeClr val="dk2"/>
                </a:solidFill>
                <a:latin typeface="Source Sans Pro"/>
                <a:ea typeface="Source Sans Pro"/>
                <a:cs typeface="Source Sans Pro"/>
                <a:sym typeface="Source Sans Pro"/>
              </a:rPr>
              <a:t>Clustering indexes</a:t>
            </a:r>
            <a:endParaRPr/>
          </a:p>
          <a:p>
            <a:pPr marL="742950" marR="0" lvl="1" indent="-285750" algn="l" rtl="0">
              <a:lnSpc>
                <a:spcPct val="100000"/>
              </a:lnSpc>
              <a:spcBef>
                <a:spcPts val="400"/>
              </a:spcBef>
              <a:spcAft>
                <a:spcPts val="0"/>
              </a:spcAft>
              <a:buClr>
                <a:schemeClr val="accent1"/>
              </a:buClr>
              <a:buSzPts val="1800"/>
              <a:buFont typeface="Arial"/>
              <a:buChar char="•"/>
            </a:pPr>
            <a:r>
              <a:rPr lang="en-US" sz="2000" b="0" i="0" u="none" strike="noStrike" cap="none">
                <a:solidFill>
                  <a:schemeClr val="dk2"/>
                </a:solidFill>
                <a:latin typeface="Source Sans Pro"/>
                <a:ea typeface="Source Sans Pro"/>
                <a:cs typeface="Source Sans Pro"/>
                <a:sym typeface="Source Sans Pro"/>
              </a:rPr>
              <a:t>Hash indexes</a:t>
            </a:r>
            <a:endParaRPr/>
          </a:p>
          <a:p>
            <a:pPr marL="742950" marR="0" lvl="1" indent="-285750" algn="l" rtl="0">
              <a:lnSpc>
                <a:spcPct val="100000"/>
              </a:lnSpc>
              <a:spcBef>
                <a:spcPts val="400"/>
              </a:spcBef>
              <a:spcAft>
                <a:spcPts val="0"/>
              </a:spcAft>
              <a:buClr>
                <a:schemeClr val="accent1"/>
              </a:buClr>
              <a:buSzPts val="1800"/>
              <a:buFont typeface="Arial"/>
              <a:buChar char="•"/>
            </a:pPr>
            <a:r>
              <a:rPr lang="en-US" sz="2000" b="0" i="0" u="none" strike="noStrike" cap="none">
                <a:solidFill>
                  <a:schemeClr val="dk2"/>
                </a:solidFill>
                <a:latin typeface="Source Sans Pro"/>
                <a:ea typeface="Source Sans Pro"/>
                <a:cs typeface="Source Sans Pro"/>
                <a:sym typeface="Source Sans Pro"/>
              </a:rPr>
              <a:t>B+ trees</a:t>
            </a:r>
            <a:endParaRPr/>
          </a:p>
          <a:p>
            <a:pPr marL="742950" marR="0" lvl="1" indent="-285750" algn="l" rtl="0">
              <a:lnSpc>
                <a:spcPct val="100000"/>
              </a:lnSpc>
              <a:spcBef>
                <a:spcPts val="400"/>
              </a:spcBef>
              <a:spcAft>
                <a:spcPts val="0"/>
              </a:spcAft>
              <a:buClr>
                <a:schemeClr val="accent1"/>
              </a:buClr>
              <a:buSzPts val="1800"/>
              <a:buFont typeface="Arial"/>
              <a:buChar char="•"/>
            </a:pPr>
            <a:r>
              <a:rPr lang="en-US" sz="2000" b="0" i="0" u="none" strike="noStrike" cap="none">
                <a:solidFill>
                  <a:schemeClr val="dk2"/>
                </a:solidFill>
                <a:latin typeface="Source Sans Pro"/>
                <a:ea typeface="Source Sans Pro"/>
                <a:cs typeface="Source Sans Pro"/>
                <a:sym typeface="Source Sans Pro"/>
              </a:rPr>
              <a:t>etc. </a:t>
            </a:r>
            <a:endParaRPr/>
          </a:p>
          <a:p>
            <a:pPr marL="342900" marR="0" lvl="0" indent="-342900" algn="l" rtl="0">
              <a:lnSpc>
                <a:spcPct val="100000"/>
              </a:lnSpc>
              <a:spcBef>
                <a:spcPts val="480"/>
              </a:spcBef>
              <a:spcAft>
                <a:spcPts val="0"/>
              </a:spcAft>
              <a:buClr>
                <a:schemeClr val="accent1"/>
              </a:buClr>
              <a:buSzPts val="2160"/>
              <a:buFont typeface="Noto Sans Symbols"/>
              <a:buChar char="▪"/>
            </a:pPr>
            <a:r>
              <a:rPr lang="en-US" sz="2400" b="0" i="0" u="none">
                <a:solidFill>
                  <a:schemeClr val="dk2"/>
                </a:solidFill>
                <a:latin typeface="Source Sans Pro"/>
                <a:ea typeface="Source Sans Pro"/>
                <a:cs typeface="Source Sans Pro"/>
                <a:sym typeface="Source Sans Pro"/>
              </a:rPr>
              <a:t>Each of the available approaches has the same goal – increase the speed of search and retrieval on the columns that are being indexed</a:t>
            </a:r>
            <a:endParaRPr/>
          </a:p>
        </p:txBody>
      </p:sp>
      <p:sp>
        <p:nvSpPr>
          <p:cNvPr id="351" name="Google Shape;351;p38"/>
          <p:cNvSpPr txBox="1"/>
          <p:nvPr/>
        </p:nvSpPr>
        <p:spPr>
          <a:xfrm>
            <a:off x="0" y="6629400"/>
            <a:ext cx="38100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000" b="0" i="1" u="none">
                <a:solidFill>
                  <a:schemeClr val="dk1"/>
                </a:solidFill>
                <a:latin typeface="Source Sans Pro"/>
                <a:ea typeface="Source Sans Pro"/>
                <a:cs typeface="Source Sans Pro"/>
                <a:sym typeface="Source Sans Pro"/>
              </a:rPr>
              <a:t>Jukić, Vrbsky, Nestorov – Database Systems </a:t>
            </a:r>
            <a:endParaRPr/>
          </a:p>
        </p:txBody>
      </p:sp>
      <p:sp>
        <p:nvSpPr>
          <p:cNvPr id="352" name="Google Shape;352;p38"/>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9"/>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Source Sans Pro"/>
              <a:buNone/>
            </a:pPr>
            <a:r>
              <a:rPr lang="en-US" sz="3200" b="0" i="0" u="none" strike="noStrike" cap="none">
                <a:solidFill>
                  <a:schemeClr val="dk2"/>
                </a:solidFill>
                <a:latin typeface="Source Sans Pro"/>
                <a:ea typeface="Source Sans Pro"/>
                <a:cs typeface="Source Sans Pro"/>
                <a:sym typeface="Source Sans Pro"/>
              </a:rPr>
              <a:t>INDEXING</a:t>
            </a:r>
            <a:endParaRPr/>
          </a:p>
        </p:txBody>
      </p:sp>
      <p:sp>
        <p:nvSpPr>
          <p:cNvPr id="359" name="Google Shape;359;p39"/>
          <p:cNvSpPr txBox="1">
            <a:spLocks noGrp="1"/>
          </p:cNvSpPr>
          <p:nvPr>
            <p:ph type="body" idx="1"/>
          </p:nvPr>
        </p:nvSpPr>
        <p:spPr>
          <a:xfrm>
            <a:off x="304800" y="1219200"/>
            <a:ext cx="8686800" cy="5181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2160"/>
              <a:buFont typeface="Noto Sans Symbols"/>
              <a:buChar char="▪"/>
            </a:pPr>
            <a:r>
              <a:rPr lang="en-US" sz="2400" b="0" i="0" u="none">
                <a:solidFill>
                  <a:schemeClr val="dk2"/>
                </a:solidFill>
                <a:latin typeface="Source Sans Pro"/>
                <a:ea typeface="Source Sans Pro"/>
                <a:cs typeface="Source Sans Pro"/>
                <a:sym typeface="Source Sans Pro"/>
              </a:rPr>
              <a:t>CREATE INDEX </a:t>
            </a:r>
            <a:endParaRPr/>
          </a:p>
          <a:p>
            <a:pPr marL="742950" marR="0" lvl="1" indent="-285750" algn="l" rtl="0">
              <a:lnSpc>
                <a:spcPct val="100000"/>
              </a:lnSpc>
              <a:spcBef>
                <a:spcPts val="400"/>
              </a:spcBef>
              <a:spcAft>
                <a:spcPts val="0"/>
              </a:spcAft>
              <a:buClr>
                <a:schemeClr val="accent1"/>
              </a:buClr>
              <a:buSzPts val="1800"/>
              <a:buFont typeface="Arial"/>
              <a:buChar char="•"/>
            </a:pPr>
            <a:r>
              <a:rPr lang="en-US" sz="2000" b="0" i="0" u="none" strike="noStrike" cap="none">
                <a:solidFill>
                  <a:schemeClr val="dk2"/>
                </a:solidFill>
                <a:latin typeface="Source Sans Pro"/>
                <a:ea typeface="Source Sans Pro"/>
                <a:cs typeface="Source Sans Pro"/>
                <a:sym typeface="Source Sans Pro"/>
              </a:rPr>
              <a:t>Example:</a:t>
            </a:r>
            <a:br>
              <a:rPr lang="en-US" sz="2000" b="0" i="0" u="none" strike="noStrike" cap="none">
                <a:solidFill>
                  <a:schemeClr val="dk2"/>
                </a:solidFill>
                <a:latin typeface="Source Sans Pro"/>
                <a:ea typeface="Source Sans Pro"/>
                <a:cs typeface="Source Sans Pro"/>
                <a:sym typeface="Source Sans Pro"/>
              </a:rPr>
            </a:br>
            <a:r>
              <a:rPr lang="en-US" sz="1600" b="0" i="0" u="none" strike="noStrike" cap="none">
                <a:solidFill>
                  <a:schemeClr val="dk2"/>
                </a:solidFill>
                <a:latin typeface="Courier New"/>
                <a:ea typeface="Courier New"/>
                <a:cs typeface="Courier New"/>
                <a:sym typeface="Courier New"/>
              </a:rPr>
              <a:t>CREATE INDEX custname_index ON customer(custname);</a:t>
            </a:r>
            <a:endParaRPr sz="1600" b="0" i="0" u="none" strike="noStrike" cap="none">
              <a:solidFill>
                <a:schemeClr val="dk2"/>
              </a:solidFill>
              <a:latin typeface="Source Sans Pro"/>
              <a:ea typeface="Source Sans Pro"/>
              <a:cs typeface="Source Sans Pro"/>
              <a:sym typeface="Source Sans Pro"/>
            </a:endParaRPr>
          </a:p>
          <a:p>
            <a:pPr marL="742950" marR="0" lvl="1" indent="-285750" algn="l" rtl="0">
              <a:lnSpc>
                <a:spcPct val="100000"/>
              </a:lnSpc>
              <a:spcBef>
                <a:spcPts val="400"/>
              </a:spcBef>
              <a:spcAft>
                <a:spcPts val="0"/>
              </a:spcAft>
              <a:buClr>
                <a:schemeClr val="accent1"/>
              </a:buClr>
              <a:buSzPts val="1800"/>
              <a:buFont typeface="Arial"/>
              <a:buChar char="•"/>
            </a:pPr>
            <a:r>
              <a:rPr lang="en-US" sz="2000" b="0" i="0" u="none" strike="noStrike" cap="none">
                <a:solidFill>
                  <a:schemeClr val="dk2"/>
                </a:solidFill>
                <a:latin typeface="Source Sans Pro"/>
                <a:ea typeface="Source Sans Pro"/>
                <a:cs typeface="Source Sans Pro"/>
                <a:sym typeface="Source Sans Pro"/>
              </a:rPr>
              <a:t>Once this statement is executed, the effect is that the searches and retrievals involving the CustName column in the relation CUSTOMER are faster</a:t>
            </a:r>
            <a:endParaRPr/>
          </a:p>
          <a:p>
            <a:pPr marL="342900" marR="0" lvl="0" indent="-342900" algn="l" rtl="0">
              <a:lnSpc>
                <a:spcPct val="100000"/>
              </a:lnSpc>
              <a:spcBef>
                <a:spcPts val="480"/>
              </a:spcBef>
              <a:spcAft>
                <a:spcPts val="0"/>
              </a:spcAft>
              <a:buClr>
                <a:schemeClr val="accent1"/>
              </a:buClr>
              <a:buSzPts val="2160"/>
              <a:buFont typeface="Noto Sans Symbols"/>
              <a:buChar char="▪"/>
            </a:pPr>
            <a:r>
              <a:rPr lang="en-US" sz="2400" b="0" i="0" u="none">
                <a:solidFill>
                  <a:schemeClr val="dk2"/>
                </a:solidFill>
                <a:latin typeface="Source Sans Pro"/>
                <a:ea typeface="Source Sans Pro"/>
                <a:cs typeface="Source Sans Pro"/>
                <a:sym typeface="Source Sans Pro"/>
              </a:rPr>
              <a:t>DROP INDEX </a:t>
            </a:r>
            <a:endParaRPr/>
          </a:p>
          <a:p>
            <a:pPr marL="742950" marR="0" lvl="1" indent="-285750" algn="l" rtl="0">
              <a:lnSpc>
                <a:spcPct val="100000"/>
              </a:lnSpc>
              <a:spcBef>
                <a:spcPts val="400"/>
              </a:spcBef>
              <a:spcAft>
                <a:spcPts val="0"/>
              </a:spcAft>
              <a:buClr>
                <a:schemeClr val="accent1"/>
              </a:buClr>
              <a:buSzPts val="1800"/>
              <a:buFont typeface="Arial"/>
              <a:buChar char="•"/>
            </a:pPr>
            <a:r>
              <a:rPr lang="en-US" sz="2000" b="0" i="0" u="none" strike="noStrike" cap="none">
                <a:solidFill>
                  <a:schemeClr val="dk2"/>
                </a:solidFill>
                <a:latin typeface="Source Sans Pro"/>
                <a:ea typeface="Source Sans Pro"/>
                <a:cs typeface="Source Sans Pro"/>
                <a:sym typeface="Source Sans Pro"/>
              </a:rPr>
              <a:t>Example:</a:t>
            </a:r>
            <a:br>
              <a:rPr lang="en-US" sz="2000" b="0" i="0" u="none" strike="noStrike" cap="none">
                <a:solidFill>
                  <a:schemeClr val="dk2"/>
                </a:solidFill>
                <a:latin typeface="Source Sans Pro"/>
                <a:ea typeface="Source Sans Pro"/>
                <a:cs typeface="Source Sans Pro"/>
                <a:sym typeface="Source Sans Pro"/>
              </a:rPr>
            </a:br>
            <a:r>
              <a:rPr lang="en-US" sz="1600" b="0" i="0" u="none" strike="noStrike" cap="none">
                <a:solidFill>
                  <a:schemeClr val="dk2"/>
                </a:solidFill>
                <a:latin typeface="Courier New"/>
                <a:ea typeface="Courier New"/>
                <a:cs typeface="Courier New"/>
                <a:sym typeface="Courier New"/>
              </a:rPr>
              <a:t>DROP INDEX custname_index ON customer(custname);</a:t>
            </a:r>
            <a:endParaRPr sz="1600" b="0" i="0" u="none" strike="noStrike" cap="none">
              <a:solidFill>
                <a:schemeClr val="dk2"/>
              </a:solidFill>
              <a:latin typeface="Source Sans Pro"/>
              <a:ea typeface="Source Sans Pro"/>
              <a:cs typeface="Source Sans Pro"/>
              <a:sym typeface="Source Sans Pro"/>
            </a:endParaRPr>
          </a:p>
          <a:p>
            <a:pPr marL="742950" marR="0" lvl="1" indent="-285750" algn="l" rtl="0">
              <a:lnSpc>
                <a:spcPct val="100000"/>
              </a:lnSpc>
              <a:spcBef>
                <a:spcPts val="400"/>
              </a:spcBef>
              <a:spcAft>
                <a:spcPts val="0"/>
              </a:spcAft>
              <a:buClr>
                <a:schemeClr val="accent1"/>
              </a:buClr>
              <a:buSzPts val="1800"/>
              <a:buFont typeface="Arial"/>
              <a:buChar char="•"/>
            </a:pPr>
            <a:r>
              <a:rPr lang="en-US" sz="2000" b="0" i="0" u="none" strike="noStrike" cap="none">
                <a:solidFill>
                  <a:schemeClr val="dk2"/>
                </a:solidFill>
                <a:latin typeface="Source Sans Pro"/>
                <a:ea typeface="Source Sans Pro"/>
                <a:cs typeface="Source Sans Pro"/>
                <a:sym typeface="Source Sans Pro"/>
              </a:rPr>
              <a:t>This statement drops the index, and the index is no longer used</a:t>
            </a:r>
            <a:endParaRPr/>
          </a:p>
        </p:txBody>
      </p:sp>
      <p:sp>
        <p:nvSpPr>
          <p:cNvPr id="360" name="Google Shape;360;p39"/>
          <p:cNvSpPr txBox="1"/>
          <p:nvPr/>
        </p:nvSpPr>
        <p:spPr>
          <a:xfrm>
            <a:off x="0" y="6629400"/>
            <a:ext cx="38100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000" b="0" i="1" u="none">
                <a:solidFill>
                  <a:schemeClr val="dk1"/>
                </a:solidFill>
                <a:latin typeface="Source Sans Pro"/>
                <a:ea typeface="Source Sans Pro"/>
                <a:cs typeface="Source Sans Pro"/>
                <a:sym typeface="Source Sans Pro"/>
              </a:rPr>
              <a:t>Jukić, Vrbsky, Nestorov – Database Systems </a:t>
            </a:r>
            <a:endParaRPr/>
          </a:p>
        </p:txBody>
      </p:sp>
      <p:sp>
        <p:nvSpPr>
          <p:cNvPr id="361" name="Google Shape;361;p39"/>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0"/>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Source Sans Pro"/>
              <a:buNone/>
            </a:pPr>
            <a:r>
              <a:rPr lang="en-US" sz="3200" b="0" i="0" u="none" strike="noStrike" cap="none">
                <a:solidFill>
                  <a:schemeClr val="dk2"/>
                </a:solidFill>
                <a:latin typeface="Source Sans Pro"/>
                <a:ea typeface="Source Sans Pro"/>
                <a:cs typeface="Source Sans Pro"/>
                <a:sym typeface="Source Sans Pro"/>
              </a:rPr>
              <a:t>DATABASE FRONT-END</a:t>
            </a:r>
            <a:endParaRPr/>
          </a:p>
        </p:txBody>
      </p:sp>
      <p:sp>
        <p:nvSpPr>
          <p:cNvPr id="367" name="Google Shape;367;p40"/>
          <p:cNvSpPr txBox="1">
            <a:spLocks noGrp="1"/>
          </p:cNvSpPr>
          <p:nvPr>
            <p:ph type="body" idx="1"/>
          </p:nvPr>
        </p:nvSpPr>
        <p:spPr>
          <a:xfrm>
            <a:off x="304800" y="1219200"/>
            <a:ext cx="8686800" cy="5181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2160"/>
              <a:buFont typeface="Noto Sans Symbols"/>
              <a:buChar char="▪"/>
            </a:pPr>
            <a:r>
              <a:rPr lang="en-US" sz="2400" b="1" i="0" u="none">
                <a:solidFill>
                  <a:schemeClr val="dk2"/>
                </a:solidFill>
                <a:latin typeface="Source Sans Pro"/>
                <a:ea typeface="Source Sans Pro"/>
                <a:cs typeface="Source Sans Pro"/>
                <a:sym typeface="Source Sans Pro"/>
              </a:rPr>
              <a:t>Database front-end</a:t>
            </a:r>
            <a:endParaRPr/>
          </a:p>
          <a:p>
            <a:pPr marL="742950" marR="0" lvl="1" indent="-285750" algn="l" rtl="0">
              <a:lnSpc>
                <a:spcPct val="100000"/>
              </a:lnSpc>
              <a:spcBef>
                <a:spcPts val="400"/>
              </a:spcBef>
              <a:spcAft>
                <a:spcPts val="0"/>
              </a:spcAft>
              <a:buClr>
                <a:schemeClr val="accent1"/>
              </a:buClr>
              <a:buSzPts val="1800"/>
              <a:buFont typeface="Arial"/>
              <a:buChar char="•"/>
            </a:pPr>
            <a:r>
              <a:rPr lang="en-US" sz="2000" b="0" i="0" u="none" strike="noStrike" cap="none">
                <a:solidFill>
                  <a:schemeClr val="dk2"/>
                </a:solidFill>
                <a:latin typeface="Source Sans Pro"/>
                <a:ea typeface="Source Sans Pro"/>
                <a:cs typeface="Source Sans Pro"/>
                <a:sym typeface="Source Sans Pro"/>
              </a:rPr>
              <a:t>Provides access to the database for indirect use</a:t>
            </a:r>
            <a:endParaRPr/>
          </a:p>
        </p:txBody>
      </p:sp>
      <p:sp>
        <p:nvSpPr>
          <p:cNvPr id="368" name="Google Shape;368;p40"/>
          <p:cNvSpPr txBox="1"/>
          <p:nvPr/>
        </p:nvSpPr>
        <p:spPr>
          <a:xfrm>
            <a:off x="0" y="6629400"/>
            <a:ext cx="38100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000" b="0" i="1" u="none">
                <a:solidFill>
                  <a:schemeClr val="dk1"/>
                </a:solidFill>
                <a:latin typeface="Source Sans Pro"/>
                <a:ea typeface="Source Sans Pro"/>
                <a:cs typeface="Source Sans Pro"/>
                <a:sym typeface="Source Sans Pro"/>
              </a:rPr>
              <a:t>Jukić, Vrbsky, Nestorov – Database Systems </a:t>
            </a:r>
            <a:endParaRPr/>
          </a:p>
        </p:txBody>
      </p:sp>
      <p:sp>
        <p:nvSpPr>
          <p:cNvPr id="369" name="Google Shape;369;p40"/>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1"/>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Source Sans Pro"/>
              <a:buNone/>
            </a:pPr>
            <a:r>
              <a:rPr lang="en-US" sz="3200" b="0" i="0" u="none" strike="noStrike" cap="none">
                <a:solidFill>
                  <a:schemeClr val="dk2"/>
                </a:solidFill>
                <a:latin typeface="Source Sans Pro"/>
                <a:ea typeface="Source Sans Pro"/>
                <a:cs typeface="Source Sans Pro"/>
                <a:sym typeface="Source Sans Pro"/>
              </a:rPr>
              <a:t>DATABASE FRONT-END</a:t>
            </a:r>
            <a:endParaRPr/>
          </a:p>
        </p:txBody>
      </p:sp>
      <p:sp>
        <p:nvSpPr>
          <p:cNvPr id="376" name="Google Shape;376;p41"/>
          <p:cNvSpPr txBox="1">
            <a:spLocks noGrp="1"/>
          </p:cNvSpPr>
          <p:nvPr>
            <p:ph type="body" idx="1"/>
          </p:nvPr>
        </p:nvSpPr>
        <p:spPr>
          <a:xfrm>
            <a:off x="304800" y="1219200"/>
            <a:ext cx="8686800" cy="5181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2160"/>
              <a:buFont typeface="Noto Sans Symbols"/>
              <a:buChar char="▪"/>
            </a:pPr>
            <a:r>
              <a:rPr lang="en-US" sz="2400" b="1" i="0" u="none">
                <a:solidFill>
                  <a:schemeClr val="dk2"/>
                </a:solidFill>
                <a:latin typeface="Source Sans Pro"/>
                <a:ea typeface="Source Sans Pro"/>
                <a:cs typeface="Source Sans Pro"/>
                <a:sym typeface="Source Sans Pro"/>
              </a:rPr>
              <a:t>Form</a:t>
            </a:r>
            <a:endParaRPr/>
          </a:p>
          <a:p>
            <a:pPr marL="742950" marR="0" lvl="1" indent="-285750" algn="l" rtl="0">
              <a:lnSpc>
                <a:spcPct val="100000"/>
              </a:lnSpc>
              <a:spcBef>
                <a:spcPts val="400"/>
              </a:spcBef>
              <a:spcAft>
                <a:spcPts val="0"/>
              </a:spcAft>
              <a:buClr>
                <a:schemeClr val="accent1"/>
              </a:buClr>
              <a:buSzPts val="1800"/>
              <a:buFont typeface="Arial"/>
              <a:buChar char="•"/>
            </a:pPr>
            <a:r>
              <a:rPr lang="en-US" sz="2000" b="0" i="0" u="none" strike="noStrike" cap="none">
                <a:solidFill>
                  <a:schemeClr val="dk2"/>
                </a:solidFill>
                <a:latin typeface="Source Sans Pro"/>
                <a:ea typeface="Source Sans Pro"/>
                <a:cs typeface="Source Sans Pro"/>
                <a:sym typeface="Source Sans Pro"/>
              </a:rPr>
              <a:t>Enables data input and retrieval for end users</a:t>
            </a:r>
            <a:endParaRPr/>
          </a:p>
          <a:p>
            <a:pPr marL="742950" marR="0" lvl="1" indent="-285750" algn="l" rtl="0">
              <a:lnSpc>
                <a:spcPct val="100000"/>
              </a:lnSpc>
              <a:spcBef>
                <a:spcPts val="400"/>
              </a:spcBef>
              <a:spcAft>
                <a:spcPts val="0"/>
              </a:spcAft>
              <a:buClr>
                <a:schemeClr val="accent1"/>
              </a:buClr>
              <a:buSzPts val="1800"/>
              <a:buFont typeface="Arial"/>
              <a:buChar char="•"/>
            </a:pPr>
            <a:r>
              <a:rPr lang="en-US" sz="2000" b="0" i="0" u="none" strike="noStrike" cap="none">
                <a:solidFill>
                  <a:schemeClr val="dk2"/>
                </a:solidFill>
                <a:latin typeface="Source Sans Pro"/>
                <a:ea typeface="Source Sans Pro"/>
                <a:cs typeface="Source Sans Pro"/>
                <a:sym typeface="Source Sans Pro"/>
              </a:rPr>
              <a:t>Provides an interface into a database relation or query</a:t>
            </a:r>
            <a:endParaRPr/>
          </a:p>
          <a:p>
            <a:pPr marL="342900" marR="0" lvl="0" indent="-254000" algn="l" rtl="0">
              <a:spcBef>
                <a:spcPts val="400"/>
              </a:spcBef>
              <a:spcAft>
                <a:spcPts val="0"/>
              </a:spcAft>
              <a:buClr>
                <a:schemeClr val="accent1"/>
              </a:buClr>
              <a:buSzPts val="1400"/>
              <a:buFont typeface="Noto Sans Symbols"/>
              <a:buNone/>
            </a:pPr>
            <a:endParaRPr sz="2000" b="0" i="0" u="none" strike="noStrike" cap="none">
              <a:solidFill>
                <a:schemeClr val="dk2"/>
              </a:solidFill>
              <a:latin typeface="Source Sans Pro"/>
              <a:ea typeface="Source Sans Pro"/>
              <a:cs typeface="Source Sans Pro"/>
              <a:sym typeface="Source Sans Pro"/>
            </a:endParaRPr>
          </a:p>
        </p:txBody>
      </p:sp>
      <p:sp>
        <p:nvSpPr>
          <p:cNvPr id="377" name="Google Shape;377;p41"/>
          <p:cNvSpPr txBox="1"/>
          <p:nvPr/>
        </p:nvSpPr>
        <p:spPr>
          <a:xfrm>
            <a:off x="0" y="6629400"/>
            <a:ext cx="38100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000" b="0" i="1" u="none">
                <a:solidFill>
                  <a:schemeClr val="dk1"/>
                </a:solidFill>
                <a:latin typeface="Source Sans Pro"/>
                <a:ea typeface="Source Sans Pro"/>
                <a:cs typeface="Source Sans Pro"/>
                <a:sym typeface="Source Sans Pro"/>
              </a:rPr>
              <a:t>Jukić, Vrbsky, Nestorov – Database Systems </a:t>
            </a:r>
            <a:endParaRPr/>
          </a:p>
        </p:txBody>
      </p:sp>
      <p:sp>
        <p:nvSpPr>
          <p:cNvPr id="378" name="Google Shape;378;p41"/>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2"/>
          <p:cNvSpPr txBox="1"/>
          <p:nvPr/>
        </p:nvSpPr>
        <p:spPr>
          <a:xfrm>
            <a:off x="0" y="6629400"/>
            <a:ext cx="38100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000" b="0" i="1" u="none">
                <a:solidFill>
                  <a:schemeClr val="dk1"/>
                </a:solidFill>
                <a:latin typeface="Source Sans Pro"/>
                <a:ea typeface="Source Sans Pro"/>
                <a:cs typeface="Source Sans Pro"/>
                <a:sym typeface="Source Sans Pro"/>
              </a:rPr>
              <a:t>Jukić, Vrbsky, Nestorov – Database Systems </a:t>
            </a:r>
            <a:endParaRPr/>
          </a:p>
        </p:txBody>
      </p:sp>
      <p:sp>
        <p:nvSpPr>
          <p:cNvPr id="385" name="Google Shape;385;p42"/>
          <p:cNvSpPr txBox="1"/>
          <p:nvPr/>
        </p:nvSpPr>
        <p:spPr>
          <a:xfrm>
            <a:off x="-11112" y="0"/>
            <a:ext cx="8686800" cy="99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Source Sans Pro"/>
              <a:buNone/>
            </a:pPr>
            <a:r>
              <a:rPr lang="en-US" sz="1900" b="1" i="0" u="none">
                <a:solidFill>
                  <a:schemeClr val="dk2"/>
                </a:solidFill>
                <a:latin typeface="Source Sans Pro"/>
                <a:ea typeface="Source Sans Pro"/>
                <a:cs typeface="Source Sans Pro"/>
                <a:sym typeface="Source Sans Pro"/>
              </a:rPr>
              <a:t>Form – Example 1</a:t>
            </a:r>
            <a:endParaRPr/>
          </a:p>
        </p:txBody>
      </p:sp>
      <p:pic>
        <p:nvPicPr>
          <p:cNvPr id="386" name="Google Shape;386;p42"/>
          <p:cNvPicPr preferRelativeResize="0"/>
          <p:nvPr/>
        </p:nvPicPr>
        <p:blipFill rotWithShape="1">
          <a:blip r:embed="rId3">
            <a:alphaModFix/>
          </a:blip>
          <a:srcRect/>
          <a:stretch/>
        </p:blipFill>
        <p:spPr>
          <a:xfrm>
            <a:off x="2305050" y="1111250"/>
            <a:ext cx="4532086" cy="2473611"/>
          </a:xfrm>
          <a:prstGeom prst="rect">
            <a:avLst/>
          </a:prstGeom>
          <a:noFill/>
          <a:ln>
            <a:noFill/>
          </a:ln>
        </p:spPr>
      </p:pic>
      <p:sp>
        <p:nvSpPr>
          <p:cNvPr id="387" name="Google Shape;387;p42"/>
          <p:cNvSpPr txBox="1"/>
          <p:nvPr/>
        </p:nvSpPr>
        <p:spPr>
          <a:xfrm>
            <a:off x="2057400" y="4311650"/>
            <a:ext cx="5562600" cy="12001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800" b="0" i="0" u="none">
                <a:solidFill>
                  <a:schemeClr val="dk1"/>
                </a:solidFill>
                <a:latin typeface="Source Sans Pro"/>
                <a:ea typeface="Source Sans Pro"/>
                <a:cs typeface="Source Sans Pro"/>
                <a:sym typeface="Source Sans Pro"/>
              </a:rPr>
              <a:t>SQL code generated:</a:t>
            </a:r>
            <a:endParaRPr/>
          </a:p>
          <a:p>
            <a:pPr marL="0" marR="0" lvl="0" indent="0" algn="l" rtl="0">
              <a:lnSpc>
                <a:spcPct val="100000"/>
              </a:lnSpc>
              <a:spcBef>
                <a:spcPts val="0"/>
              </a:spcBef>
              <a:spcAft>
                <a:spcPts val="0"/>
              </a:spcAft>
              <a:buClr>
                <a:schemeClr val="dk1"/>
              </a:buClr>
              <a:buFont typeface="Arial"/>
              <a:buNone/>
            </a:pPr>
            <a:endParaRPr sz="1800" b="0" i="0" u="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chemeClr val="dk1"/>
              </a:buClr>
              <a:buFont typeface="Courier New"/>
              <a:buNone/>
            </a:pPr>
            <a:r>
              <a:rPr lang="en-US" sz="1800" b="0" i="0" u="none">
                <a:solidFill>
                  <a:schemeClr val="dk1"/>
                </a:solidFill>
                <a:latin typeface="Courier New"/>
                <a:ea typeface="Courier New"/>
                <a:cs typeface="Courier New"/>
                <a:sym typeface="Courier New"/>
              </a:rPr>
              <a:t>INSERT INTO customer VALUES (…)</a:t>
            </a:r>
            <a:br>
              <a:rPr lang="en-US" sz="1800" b="0" i="0" u="none">
                <a:solidFill>
                  <a:schemeClr val="dk1"/>
                </a:solidFill>
                <a:latin typeface="Courier New"/>
                <a:ea typeface="Courier New"/>
                <a:cs typeface="Courier New"/>
                <a:sym typeface="Courier New"/>
              </a:rPr>
            </a:br>
            <a:endParaRPr/>
          </a:p>
        </p:txBody>
      </p:sp>
      <p:sp>
        <p:nvSpPr>
          <p:cNvPr id="388" name="Google Shape;388;p42"/>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43"/>
          <p:cNvSpPr txBox="1"/>
          <p:nvPr/>
        </p:nvSpPr>
        <p:spPr>
          <a:xfrm>
            <a:off x="0" y="6629400"/>
            <a:ext cx="38100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000" b="0" i="1" u="none">
                <a:solidFill>
                  <a:schemeClr val="dk1"/>
                </a:solidFill>
                <a:latin typeface="Source Sans Pro"/>
                <a:ea typeface="Source Sans Pro"/>
                <a:cs typeface="Source Sans Pro"/>
                <a:sym typeface="Source Sans Pro"/>
              </a:rPr>
              <a:t>Jukić, Vrbsky, Nestorov – Database Systems </a:t>
            </a:r>
            <a:endParaRPr/>
          </a:p>
        </p:txBody>
      </p:sp>
      <p:sp>
        <p:nvSpPr>
          <p:cNvPr id="395" name="Google Shape;395;p43"/>
          <p:cNvSpPr txBox="1"/>
          <p:nvPr/>
        </p:nvSpPr>
        <p:spPr>
          <a:xfrm>
            <a:off x="-11112" y="0"/>
            <a:ext cx="8686800" cy="99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Source Sans Pro"/>
              <a:buNone/>
            </a:pPr>
            <a:r>
              <a:rPr lang="en-US" sz="1900" b="1" i="0" u="none">
                <a:solidFill>
                  <a:schemeClr val="dk2"/>
                </a:solidFill>
                <a:latin typeface="Source Sans Pro"/>
                <a:ea typeface="Source Sans Pro"/>
                <a:cs typeface="Source Sans Pro"/>
                <a:sym typeface="Source Sans Pro"/>
              </a:rPr>
              <a:t>Form – Example  2</a:t>
            </a:r>
            <a:endParaRPr/>
          </a:p>
        </p:txBody>
      </p:sp>
      <p:sp>
        <p:nvSpPr>
          <p:cNvPr id="396" name="Google Shape;396;p43"/>
          <p:cNvSpPr txBox="1"/>
          <p:nvPr/>
        </p:nvSpPr>
        <p:spPr>
          <a:xfrm>
            <a:off x="2057400" y="4311650"/>
            <a:ext cx="5562600" cy="25860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800" b="0" i="0" u="none">
                <a:solidFill>
                  <a:schemeClr val="dk1"/>
                </a:solidFill>
                <a:latin typeface="Source Sans Pro"/>
                <a:ea typeface="Source Sans Pro"/>
                <a:cs typeface="Source Sans Pro"/>
                <a:sym typeface="Source Sans Pro"/>
              </a:rPr>
              <a:t>Sample SQL code generated:</a:t>
            </a:r>
            <a:endParaRPr/>
          </a:p>
          <a:p>
            <a:pPr marL="0" marR="0" lvl="0" indent="0" algn="l" rtl="0">
              <a:lnSpc>
                <a:spcPct val="100000"/>
              </a:lnSpc>
              <a:spcBef>
                <a:spcPts val="0"/>
              </a:spcBef>
              <a:spcAft>
                <a:spcPts val="0"/>
              </a:spcAft>
              <a:buClr>
                <a:schemeClr val="dk1"/>
              </a:buClr>
              <a:buFont typeface="Arial"/>
              <a:buNone/>
            </a:pPr>
            <a:endParaRPr sz="1800" b="0" i="0" u="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chemeClr val="dk1"/>
              </a:buClr>
              <a:buFont typeface="Courier New"/>
              <a:buNone/>
            </a:pPr>
            <a:r>
              <a:rPr lang="en-US" sz="1800" b="0" i="0" u="none">
                <a:solidFill>
                  <a:schemeClr val="dk1"/>
                </a:solidFill>
                <a:latin typeface="Courier New"/>
                <a:ea typeface="Courier New"/>
                <a:cs typeface="Courier New"/>
                <a:sym typeface="Courier New"/>
              </a:rPr>
              <a:t>DELETE FROM customer</a:t>
            </a:r>
            <a:br>
              <a:rPr lang="en-US" sz="1800" b="0" i="0" u="none">
                <a:solidFill>
                  <a:schemeClr val="dk1"/>
                </a:solidFill>
                <a:latin typeface="Courier New"/>
                <a:ea typeface="Courier New"/>
                <a:cs typeface="Courier New"/>
                <a:sym typeface="Courier New"/>
              </a:rPr>
            </a:br>
            <a:r>
              <a:rPr lang="en-US" sz="1800" b="0" i="0" u="none">
                <a:solidFill>
                  <a:schemeClr val="dk1"/>
                </a:solidFill>
                <a:latin typeface="Courier New"/>
                <a:ea typeface="Courier New"/>
                <a:cs typeface="Courier New"/>
                <a:sym typeface="Courier New"/>
              </a:rPr>
              <a:t>WHERE custid = '1012';</a:t>
            </a:r>
            <a:endParaRPr/>
          </a:p>
          <a:p>
            <a:pPr marL="0" marR="0" lvl="0" indent="0" algn="l" rtl="0">
              <a:lnSpc>
                <a:spcPct val="100000"/>
              </a:lnSpc>
              <a:spcBef>
                <a:spcPts val="0"/>
              </a:spcBef>
              <a:spcAft>
                <a:spcPts val="0"/>
              </a:spcAft>
              <a:buClr>
                <a:schemeClr val="dk1"/>
              </a:buClr>
              <a:buFont typeface="Arial"/>
              <a:buNone/>
            </a:pPr>
            <a:endParaRPr sz="1800" b="0" i="0" u="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dk1"/>
              </a:buClr>
              <a:buFont typeface="Courier New"/>
              <a:buNone/>
            </a:pPr>
            <a:r>
              <a:rPr lang="en-US" sz="1800" b="0" i="0" u="none">
                <a:solidFill>
                  <a:schemeClr val="dk1"/>
                </a:solidFill>
                <a:latin typeface="Courier New"/>
                <a:ea typeface="Courier New"/>
                <a:cs typeface="Courier New"/>
                <a:sym typeface="Courier New"/>
              </a:rPr>
              <a:t>UPDATE customer</a:t>
            </a:r>
            <a:endParaRPr/>
          </a:p>
          <a:p>
            <a:pPr marL="0" marR="0" lvl="0" indent="0" algn="l" rtl="0">
              <a:lnSpc>
                <a:spcPct val="100000"/>
              </a:lnSpc>
              <a:spcBef>
                <a:spcPts val="0"/>
              </a:spcBef>
              <a:spcAft>
                <a:spcPts val="0"/>
              </a:spcAft>
              <a:buClr>
                <a:schemeClr val="dk1"/>
              </a:buClr>
              <a:buFont typeface="Courier New"/>
              <a:buNone/>
            </a:pPr>
            <a:r>
              <a:rPr lang="en-US" sz="1800" b="0" i="0" u="none">
                <a:solidFill>
                  <a:schemeClr val="dk1"/>
                </a:solidFill>
                <a:latin typeface="Courier New"/>
                <a:ea typeface="Courier New"/>
                <a:cs typeface="Courier New"/>
                <a:sym typeface="Courier New"/>
              </a:rPr>
              <a:t>SET custname = 'Zachary'</a:t>
            </a:r>
            <a:endParaRPr/>
          </a:p>
          <a:p>
            <a:pPr marL="0" marR="0" lvl="0" indent="0" algn="l" rtl="0">
              <a:lnSpc>
                <a:spcPct val="100000"/>
              </a:lnSpc>
              <a:spcBef>
                <a:spcPts val="0"/>
              </a:spcBef>
              <a:spcAft>
                <a:spcPts val="0"/>
              </a:spcAft>
              <a:buClr>
                <a:schemeClr val="dk1"/>
              </a:buClr>
              <a:buFont typeface="Courier New"/>
              <a:buNone/>
            </a:pPr>
            <a:r>
              <a:rPr lang="en-US" sz="1800" b="0" i="0" u="none">
                <a:solidFill>
                  <a:schemeClr val="dk1"/>
                </a:solidFill>
                <a:latin typeface="Courier New"/>
                <a:ea typeface="Courier New"/>
                <a:cs typeface="Courier New"/>
                <a:sym typeface="Courier New"/>
              </a:rPr>
              <a:t>WHERE custid = '1000';</a:t>
            </a:r>
            <a:endParaRPr/>
          </a:p>
          <a:p>
            <a:pPr marL="0" marR="0" lvl="0" indent="0" algn="l" rtl="0">
              <a:lnSpc>
                <a:spcPct val="100000"/>
              </a:lnSpc>
              <a:spcBef>
                <a:spcPts val="0"/>
              </a:spcBef>
              <a:spcAft>
                <a:spcPts val="0"/>
              </a:spcAft>
              <a:buNone/>
            </a:pPr>
            <a:endParaRPr sz="1800" b="0" i="0" u="none">
              <a:solidFill>
                <a:schemeClr val="dk1"/>
              </a:solidFill>
              <a:latin typeface="Courier New"/>
              <a:ea typeface="Courier New"/>
              <a:cs typeface="Courier New"/>
              <a:sym typeface="Courier New"/>
            </a:endParaRPr>
          </a:p>
        </p:txBody>
      </p:sp>
      <p:pic>
        <p:nvPicPr>
          <p:cNvPr id="397" name="Google Shape;397;p43"/>
          <p:cNvPicPr preferRelativeResize="0"/>
          <p:nvPr/>
        </p:nvPicPr>
        <p:blipFill rotWithShape="1">
          <a:blip r:embed="rId3">
            <a:alphaModFix/>
          </a:blip>
          <a:srcRect/>
          <a:stretch/>
        </p:blipFill>
        <p:spPr>
          <a:xfrm>
            <a:off x="2209800" y="28575"/>
            <a:ext cx="5811142" cy="4108216"/>
          </a:xfrm>
          <a:prstGeom prst="rect">
            <a:avLst/>
          </a:prstGeom>
          <a:noFill/>
          <a:ln>
            <a:noFill/>
          </a:ln>
        </p:spPr>
      </p:pic>
      <p:sp>
        <p:nvSpPr>
          <p:cNvPr id="398" name="Google Shape;398;p43"/>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44"/>
          <p:cNvSpPr txBox="1"/>
          <p:nvPr/>
        </p:nvSpPr>
        <p:spPr>
          <a:xfrm>
            <a:off x="0" y="6629400"/>
            <a:ext cx="38100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000" b="0" i="1" u="none">
                <a:solidFill>
                  <a:schemeClr val="dk1"/>
                </a:solidFill>
                <a:latin typeface="Source Sans Pro"/>
                <a:ea typeface="Source Sans Pro"/>
                <a:cs typeface="Source Sans Pro"/>
                <a:sym typeface="Source Sans Pro"/>
              </a:rPr>
              <a:t>Jukić, Vrbsky, Nestorov – Database Systems </a:t>
            </a:r>
            <a:endParaRPr/>
          </a:p>
        </p:txBody>
      </p:sp>
      <p:sp>
        <p:nvSpPr>
          <p:cNvPr id="405" name="Google Shape;405;p44"/>
          <p:cNvSpPr txBox="1"/>
          <p:nvPr/>
        </p:nvSpPr>
        <p:spPr>
          <a:xfrm>
            <a:off x="-11112" y="0"/>
            <a:ext cx="8686800" cy="99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Source Sans Pro"/>
              <a:buNone/>
            </a:pPr>
            <a:r>
              <a:rPr lang="en-US" sz="1900" b="1" i="0" u="none">
                <a:solidFill>
                  <a:schemeClr val="dk2"/>
                </a:solidFill>
                <a:latin typeface="Source Sans Pro"/>
                <a:ea typeface="Source Sans Pro"/>
                <a:cs typeface="Source Sans Pro"/>
                <a:sym typeface="Source Sans Pro"/>
              </a:rPr>
              <a:t>Form – Example 3</a:t>
            </a:r>
            <a:endParaRPr/>
          </a:p>
        </p:txBody>
      </p:sp>
      <p:sp>
        <p:nvSpPr>
          <p:cNvPr id="406" name="Google Shape;406;p44"/>
          <p:cNvSpPr txBox="1"/>
          <p:nvPr/>
        </p:nvSpPr>
        <p:spPr>
          <a:xfrm>
            <a:off x="2209800" y="3276600"/>
            <a:ext cx="5562600" cy="13541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800" b="0" i="0" u="none">
                <a:solidFill>
                  <a:schemeClr val="dk1"/>
                </a:solidFill>
                <a:latin typeface="Source Sans Pro"/>
                <a:ea typeface="Source Sans Pro"/>
                <a:cs typeface="Source Sans Pro"/>
                <a:sym typeface="Source Sans Pro"/>
              </a:rPr>
              <a:t>Sample SQL code generated:</a:t>
            </a:r>
            <a:endParaRPr/>
          </a:p>
          <a:p>
            <a:pPr marL="0" marR="0" lvl="0" indent="0" algn="l" rtl="0">
              <a:lnSpc>
                <a:spcPct val="100000"/>
              </a:lnSpc>
              <a:spcBef>
                <a:spcPts val="0"/>
              </a:spcBef>
              <a:spcAft>
                <a:spcPts val="0"/>
              </a:spcAft>
              <a:buClr>
                <a:schemeClr val="dk1"/>
              </a:buClr>
              <a:buFont typeface="Arial"/>
              <a:buNone/>
            </a:pPr>
            <a:endParaRPr sz="1000" b="0" i="0" u="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chemeClr val="dk1"/>
              </a:buClr>
              <a:buFont typeface="Courier New"/>
              <a:buNone/>
            </a:pPr>
            <a:r>
              <a:rPr lang="en-US" sz="1800" b="0" i="0" u="none">
                <a:solidFill>
                  <a:schemeClr val="dk1"/>
                </a:solidFill>
                <a:latin typeface="Courier New"/>
                <a:ea typeface="Courier New"/>
                <a:cs typeface="Courier New"/>
                <a:sym typeface="Courier New"/>
              </a:rPr>
              <a:t>SELECT *</a:t>
            </a:r>
            <a:br>
              <a:rPr lang="en-US" sz="1800" b="0" i="0" u="none">
                <a:solidFill>
                  <a:schemeClr val="dk1"/>
                </a:solidFill>
                <a:latin typeface="Courier New"/>
                <a:ea typeface="Courier New"/>
                <a:cs typeface="Courier New"/>
                <a:sym typeface="Courier New"/>
              </a:rPr>
            </a:br>
            <a:r>
              <a:rPr lang="en-US" sz="1800" b="0" i="0" u="none">
                <a:solidFill>
                  <a:schemeClr val="dk1"/>
                </a:solidFill>
                <a:latin typeface="Courier New"/>
                <a:ea typeface="Courier New"/>
                <a:cs typeface="Courier New"/>
                <a:sym typeface="Courier New"/>
              </a:rPr>
              <a:t>FROM customer</a:t>
            </a:r>
            <a:br>
              <a:rPr lang="en-US" sz="1800" b="0" i="0" u="none">
                <a:solidFill>
                  <a:schemeClr val="dk1"/>
                </a:solidFill>
                <a:latin typeface="Courier New"/>
                <a:ea typeface="Courier New"/>
                <a:cs typeface="Courier New"/>
                <a:sym typeface="Courier New"/>
              </a:rPr>
            </a:br>
            <a:r>
              <a:rPr lang="en-US" sz="1800" b="0" i="0" u="none">
                <a:solidFill>
                  <a:schemeClr val="dk1"/>
                </a:solidFill>
                <a:latin typeface="Courier New"/>
                <a:ea typeface="Courier New"/>
                <a:cs typeface="Courier New"/>
                <a:sym typeface="Courier New"/>
              </a:rPr>
              <a:t>WHERE zip = '60555';</a:t>
            </a:r>
            <a:endParaRPr/>
          </a:p>
        </p:txBody>
      </p:sp>
      <p:pic>
        <p:nvPicPr>
          <p:cNvPr id="407" name="Google Shape;407;p44"/>
          <p:cNvPicPr preferRelativeResize="0"/>
          <p:nvPr/>
        </p:nvPicPr>
        <p:blipFill rotWithShape="1">
          <a:blip r:embed="rId3">
            <a:alphaModFix/>
          </a:blip>
          <a:srcRect/>
          <a:stretch/>
        </p:blipFill>
        <p:spPr>
          <a:xfrm>
            <a:off x="2133600" y="0"/>
            <a:ext cx="5549620" cy="3199120"/>
          </a:xfrm>
          <a:prstGeom prst="rect">
            <a:avLst/>
          </a:prstGeom>
          <a:noFill/>
          <a:ln>
            <a:noFill/>
          </a:ln>
        </p:spPr>
      </p:pic>
      <p:pic>
        <p:nvPicPr>
          <p:cNvPr id="408" name="Google Shape;408;p44"/>
          <p:cNvPicPr preferRelativeResize="0"/>
          <p:nvPr/>
        </p:nvPicPr>
        <p:blipFill rotWithShape="1">
          <a:blip r:embed="rId4">
            <a:alphaModFix/>
          </a:blip>
          <a:srcRect/>
          <a:stretch/>
        </p:blipFill>
        <p:spPr>
          <a:xfrm>
            <a:off x="2209800" y="4754562"/>
            <a:ext cx="3520726" cy="1951405"/>
          </a:xfrm>
          <a:prstGeom prst="rect">
            <a:avLst/>
          </a:prstGeom>
          <a:noFill/>
          <a:ln>
            <a:noFill/>
          </a:ln>
        </p:spPr>
      </p:pic>
      <p:sp>
        <p:nvSpPr>
          <p:cNvPr id="409" name="Google Shape;409;p44"/>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5"/>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Source Sans Pro"/>
              <a:buNone/>
            </a:pPr>
            <a:r>
              <a:rPr lang="en-US" sz="3200" b="0" i="0" u="none" strike="noStrike" cap="none">
                <a:solidFill>
                  <a:schemeClr val="dk2"/>
                </a:solidFill>
                <a:latin typeface="Source Sans Pro"/>
                <a:ea typeface="Source Sans Pro"/>
                <a:cs typeface="Source Sans Pro"/>
                <a:sym typeface="Source Sans Pro"/>
              </a:rPr>
              <a:t>DATABASE FRONT-END</a:t>
            </a:r>
            <a:endParaRPr/>
          </a:p>
        </p:txBody>
      </p:sp>
      <p:sp>
        <p:nvSpPr>
          <p:cNvPr id="416" name="Google Shape;416;p45"/>
          <p:cNvSpPr txBox="1">
            <a:spLocks noGrp="1"/>
          </p:cNvSpPr>
          <p:nvPr>
            <p:ph type="body" idx="1"/>
          </p:nvPr>
        </p:nvSpPr>
        <p:spPr>
          <a:xfrm>
            <a:off x="304800" y="1219200"/>
            <a:ext cx="8686800" cy="5181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2160"/>
              <a:buFont typeface="Noto Sans Symbols"/>
              <a:buChar char="▪"/>
            </a:pPr>
            <a:r>
              <a:rPr lang="en-US" sz="2400" b="1" i="0" u="none">
                <a:solidFill>
                  <a:schemeClr val="dk2"/>
                </a:solidFill>
                <a:latin typeface="Source Sans Pro"/>
                <a:ea typeface="Source Sans Pro"/>
                <a:cs typeface="Source Sans Pro"/>
                <a:sym typeface="Source Sans Pro"/>
              </a:rPr>
              <a:t>Report</a:t>
            </a:r>
            <a:endParaRPr/>
          </a:p>
          <a:p>
            <a:pPr marL="742950" marR="0" lvl="1" indent="-285750" algn="l" rtl="0">
              <a:lnSpc>
                <a:spcPct val="100000"/>
              </a:lnSpc>
              <a:spcBef>
                <a:spcPts val="400"/>
              </a:spcBef>
              <a:spcAft>
                <a:spcPts val="0"/>
              </a:spcAft>
              <a:buClr>
                <a:schemeClr val="accent1"/>
              </a:buClr>
              <a:buSzPts val="1800"/>
              <a:buFont typeface="Arial"/>
              <a:buChar char="•"/>
            </a:pPr>
            <a:r>
              <a:rPr lang="en-US" sz="2000" b="0" i="0" u="none" strike="noStrike" cap="none">
                <a:solidFill>
                  <a:schemeClr val="dk2"/>
                </a:solidFill>
                <a:latin typeface="Source Sans Pro"/>
                <a:ea typeface="Source Sans Pro"/>
                <a:cs typeface="Source Sans Pro"/>
                <a:sym typeface="Source Sans Pro"/>
              </a:rPr>
              <a:t>Presents the data and calculations on the data from one or more tables from the database in a formatted way</a:t>
            </a:r>
            <a:endParaRPr/>
          </a:p>
          <a:p>
            <a:pPr marL="742950" marR="0" lvl="1" indent="-285750" algn="l" rtl="0">
              <a:lnSpc>
                <a:spcPct val="100000"/>
              </a:lnSpc>
              <a:spcBef>
                <a:spcPts val="400"/>
              </a:spcBef>
              <a:spcAft>
                <a:spcPts val="0"/>
              </a:spcAft>
              <a:buClr>
                <a:schemeClr val="accent1"/>
              </a:buClr>
              <a:buSzPts val="1800"/>
              <a:buFont typeface="Arial"/>
              <a:buChar char="•"/>
            </a:pPr>
            <a:r>
              <a:rPr lang="en-US" sz="2000" b="0" i="0" u="none" strike="noStrike" cap="none">
                <a:solidFill>
                  <a:schemeClr val="dk2"/>
                </a:solidFill>
                <a:latin typeface="Source Sans Pro"/>
                <a:ea typeface="Source Sans Pro"/>
                <a:cs typeface="Source Sans Pro"/>
                <a:sym typeface="Source Sans Pro"/>
              </a:rPr>
              <a:t>The data that is retrieved via reports is formatted and arranged to be displayed on the screen or printed as a hard copy</a:t>
            </a:r>
            <a:endParaRPr/>
          </a:p>
        </p:txBody>
      </p:sp>
      <p:sp>
        <p:nvSpPr>
          <p:cNvPr id="417" name="Google Shape;417;p45"/>
          <p:cNvSpPr txBox="1"/>
          <p:nvPr/>
        </p:nvSpPr>
        <p:spPr>
          <a:xfrm>
            <a:off x="0" y="6629400"/>
            <a:ext cx="38100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000" b="0" i="1" u="none">
                <a:solidFill>
                  <a:schemeClr val="dk1"/>
                </a:solidFill>
                <a:latin typeface="Source Sans Pro"/>
                <a:ea typeface="Source Sans Pro"/>
                <a:cs typeface="Source Sans Pro"/>
                <a:sym typeface="Source Sans Pro"/>
              </a:rPr>
              <a:t>Jukić, Vrbsky, Nestorov – Database Systems </a:t>
            </a:r>
            <a:endParaRPr/>
          </a:p>
        </p:txBody>
      </p:sp>
      <p:sp>
        <p:nvSpPr>
          <p:cNvPr id="418" name="Google Shape;418;p45"/>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0"/>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Source Sans Pro"/>
              <a:buNone/>
            </a:pPr>
            <a:r>
              <a:rPr lang="en-US" sz="2900" b="0" i="0" u="none" strike="noStrike" cap="none">
                <a:solidFill>
                  <a:schemeClr val="dk2"/>
                </a:solidFill>
                <a:latin typeface="Source Sans Pro"/>
                <a:ea typeface="Source Sans Pro"/>
                <a:cs typeface="Source Sans Pro"/>
                <a:sym typeface="Source Sans Pro"/>
              </a:rPr>
              <a:t>REFERENTIAL INTEGRITY CONSTRAINT: DELETE AND UPDATE IMPLEMENTATION OPTIONS</a:t>
            </a:r>
            <a:br>
              <a:rPr lang="en-US" sz="2900" b="0" i="0" u="none" strike="noStrike" cap="none">
                <a:solidFill>
                  <a:schemeClr val="dk2"/>
                </a:solidFill>
                <a:latin typeface="Source Sans Pro"/>
                <a:ea typeface="Source Sans Pro"/>
                <a:cs typeface="Source Sans Pro"/>
                <a:sym typeface="Source Sans Pro"/>
              </a:rPr>
            </a:br>
            <a:endParaRPr/>
          </a:p>
        </p:txBody>
      </p:sp>
      <p:sp>
        <p:nvSpPr>
          <p:cNvPr id="88" name="Google Shape;88;p10"/>
          <p:cNvSpPr txBox="1">
            <a:spLocks noGrp="1"/>
          </p:cNvSpPr>
          <p:nvPr>
            <p:ph type="body" idx="1"/>
          </p:nvPr>
        </p:nvSpPr>
        <p:spPr>
          <a:xfrm>
            <a:off x="304800" y="1554162"/>
            <a:ext cx="86868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2160"/>
              <a:buFont typeface="Noto Sans Symbols"/>
              <a:buChar char="▪"/>
            </a:pPr>
            <a:r>
              <a:rPr lang="en-US" sz="2400" b="1" i="0" u="none" strike="noStrike" cap="none" dirty="0">
                <a:solidFill>
                  <a:schemeClr val="dk2"/>
                </a:solidFill>
                <a:latin typeface="Source Sans Pro"/>
                <a:ea typeface="Source Sans Pro"/>
                <a:cs typeface="Source Sans Pro"/>
                <a:sym typeface="Source Sans Pro"/>
              </a:rPr>
              <a:t>Referential integrity constraint - delete and update implementation options</a:t>
            </a:r>
            <a:endParaRPr dirty="0"/>
          </a:p>
          <a:p>
            <a:pPr marL="742950" marR="0" lvl="1" indent="-285750" algn="l" rtl="0">
              <a:lnSpc>
                <a:spcPct val="100000"/>
              </a:lnSpc>
              <a:spcBef>
                <a:spcPts val="400"/>
              </a:spcBef>
              <a:spcAft>
                <a:spcPts val="0"/>
              </a:spcAft>
              <a:buClr>
                <a:schemeClr val="accent1"/>
              </a:buClr>
              <a:buSzPts val="1800"/>
              <a:buFont typeface="Arial"/>
              <a:buChar char="•"/>
            </a:pPr>
            <a:r>
              <a:rPr lang="en-US" sz="2000" b="0" i="0" u="none" strike="noStrike" cap="none" dirty="0">
                <a:solidFill>
                  <a:schemeClr val="dk2"/>
                </a:solidFill>
                <a:latin typeface="Source Sans Pro"/>
                <a:ea typeface="Source Sans Pro"/>
                <a:cs typeface="Source Sans Pro"/>
                <a:sym typeface="Source Sans Pro"/>
              </a:rPr>
              <a:t>Delete options</a:t>
            </a:r>
            <a:endParaRPr dirty="0"/>
          </a:p>
          <a:p>
            <a:pPr marL="1143000" marR="0" lvl="2" indent="-228600" algn="l" rtl="0">
              <a:lnSpc>
                <a:spcPct val="100000"/>
              </a:lnSpc>
              <a:spcBef>
                <a:spcPts val="360"/>
              </a:spcBef>
              <a:spcAft>
                <a:spcPts val="0"/>
              </a:spcAft>
              <a:buClr>
                <a:schemeClr val="accent1"/>
              </a:buClr>
              <a:buSzPts val="1080"/>
              <a:buFont typeface="Courier New"/>
              <a:buChar char="o"/>
            </a:pPr>
            <a:r>
              <a:rPr lang="en-US" sz="1800" b="0" i="0" u="none" strike="noStrike" cap="none" dirty="0">
                <a:solidFill>
                  <a:schemeClr val="dk2"/>
                </a:solidFill>
                <a:latin typeface="Source Sans Pro"/>
                <a:ea typeface="Source Sans Pro"/>
                <a:cs typeface="Source Sans Pro"/>
                <a:sym typeface="Source Sans Pro"/>
              </a:rPr>
              <a:t>DELETE RESTRICT</a:t>
            </a:r>
            <a:endParaRPr dirty="0"/>
          </a:p>
          <a:p>
            <a:pPr marL="1143000" marR="0" lvl="2" indent="-228600" algn="l" rtl="0">
              <a:lnSpc>
                <a:spcPct val="100000"/>
              </a:lnSpc>
              <a:spcBef>
                <a:spcPts val="360"/>
              </a:spcBef>
              <a:spcAft>
                <a:spcPts val="0"/>
              </a:spcAft>
              <a:buClr>
                <a:schemeClr val="accent1"/>
              </a:buClr>
              <a:buSzPts val="1080"/>
              <a:buFont typeface="Courier New"/>
              <a:buChar char="o"/>
            </a:pPr>
            <a:r>
              <a:rPr lang="en-US" sz="1800" b="0" i="0" u="none" strike="noStrike" cap="none" dirty="0">
                <a:solidFill>
                  <a:schemeClr val="dk2"/>
                </a:solidFill>
                <a:latin typeface="Source Sans Pro"/>
                <a:ea typeface="Source Sans Pro"/>
                <a:cs typeface="Source Sans Pro"/>
                <a:sym typeface="Source Sans Pro"/>
              </a:rPr>
              <a:t>DELETE CASCADE</a:t>
            </a:r>
            <a:endParaRPr dirty="0"/>
          </a:p>
          <a:p>
            <a:pPr marL="1143000" marR="0" lvl="2" indent="-228600" algn="l" rtl="0">
              <a:lnSpc>
                <a:spcPct val="100000"/>
              </a:lnSpc>
              <a:spcBef>
                <a:spcPts val="360"/>
              </a:spcBef>
              <a:spcAft>
                <a:spcPts val="0"/>
              </a:spcAft>
              <a:buClr>
                <a:schemeClr val="accent1"/>
              </a:buClr>
              <a:buSzPts val="1080"/>
              <a:buFont typeface="Courier New"/>
              <a:buChar char="o"/>
            </a:pPr>
            <a:r>
              <a:rPr lang="en-US" sz="1800" b="0" i="0" u="none" strike="noStrike" cap="none" dirty="0">
                <a:solidFill>
                  <a:schemeClr val="dk2"/>
                </a:solidFill>
                <a:latin typeface="Source Sans Pro"/>
                <a:ea typeface="Source Sans Pro"/>
                <a:cs typeface="Source Sans Pro"/>
                <a:sym typeface="Source Sans Pro"/>
              </a:rPr>
              <a:t>DELETE SET-TO-NULL</a:t>
            </a:r>
            <a:endParaRPr dirty="0"/>
          </a:p>
          <a:p>
            <a:pPr marL="1143000" marR="0" lvl="2" indent="-228600" algn="l" rtl="0">
              <a:lnSpc>
                <a:spcPct val="100000"/>
              </a:lnSpc>
              <a:spcBef>
                <a:spcPts val="360"/>
              </a:spcBef>
              <a:spcAft>
                <a:spcPts val="0"/>
              </a:spcAft>
              <a:buClr>
                <a:schemeClr val="accent1"/>
              </a:buClr>
              <a:buSzPts val="1080"/>
              <a:buFont typeface="Courier New"/>
              <a:buChar char="o"/>
            </a:pPr>
            <a:r>
              <a:rPr lang="en-US" sz="1800" b="0" i="0" u="none" strike="noStrike" cap="none" dirty="0">
                <a:solidFill>
                  <a:schemeClr val="dk2"/>
                </a:solidFill>
                <a:latin typeface="Source Sans Pro"/>
                <a:ea typeface="Source Sans Pro"/>
                <a:cs typeface="Source Sans Pro"/>
                <a:sym typeface="Source Sans Pro"/>
              </a:rPr>
              <a:t>DELETE SET-TO-DEFAULT</a:t>
            </a:r>
            <a:endParaRPr dirty="0"/>
          </a:p>
          <a:p>
            <a:pPr marL="742950" marR="0" lvl="1" indent="-285750" algn="l" rtl="0">
              <a:lnSpc>
                <a:spcPct val="100000"/>
              </a:lnSpc>
              <a:spcBef>
                <a:spcPts val="400"/>
              </a:spcBef>
              <a:spcAft>
                <a:spcPts val="0"/>
              </a:spcAft>
              <a:buClr>
                <a:schemeClr val="accent1"/>
              </a:buClr>
              <a:buSzPts val="1800"/>
              <a:buFont typeface="Arial"/>
              <a:buChar char="•"/>
            </a:pPr>
            <a:r>
              <a:rPr lang="en-US" sz="2000" b="0" i="0" u="none" strike="noStrike" cap="none" dirty="0">
                <a:solidFill>
                  <a:schemeClr val="dk2"/>
                </a:solidFill>
                <a:latin typeface="Source Sans Pro"/>
                <a:ea typeface="Source Sans Pro"/>
                <a:cs typeface="Source Sans Pro"/>
                <a:sym typeface="Source Sans Pro"/>
              </a:rPr>
              <a:t>Update options</a:t>
            </a:r>
            <a:endParaRPr dirty="0"/>
          </a:p>
          <a:p>
            <a:pPr marL="1143000" marR="0" lvl="2" indent="-228600" algn="l" rtl="0">
              <a:lnSpc>
                <a:spcPct val="100000"/>
              </a:lnSpc>
              <a:spcBef>
                <a:spcPts val="360"/>
              </a:spcBef>
              <a:spcAft>
                <a:spcPts val="0"/>
              </a:spcAft>
              <a:buClr>
                <a:schemeClr val="accent1"/>
              </a:buClr>
              <a:buSzPts val="1080"/>
              <a:buFont typeface="Courier New"/>
              <a:buChar char="o"/>
            </a:pPr>
            <a:r>
              <a:rPr lang="en-US" sz="1800" b="0" i="0" u="none" strike="noStrike" cap="none" dirty="0">
                <a:solidFill>
                  <a:schemeClr val="dk2"/>
                </a:solidFill>
                <a:latin typeface="Source Sans Pro"/>
                <a:ea typeface="Source Sans Pro"/>
                <a:cs typeface="Source Sans Pro"/>
                <a:sym typeface="Source Sans Pro"/>
              </a:rPr>
              <a:t>UPDATE RESTRICT</a:t>
            </a:r>
            <a:endParaRPr dirty="0"/>
          </a:p>
          <a:p>
            <a:pPr marL="1143000" marR="0" lvl="2" indent="-228600" algn="l" rtl="0">
              <a:lnSpc>
                <a:spcPct val="100000"/>
              </a:lnSpc>
              <a:spcBef>
                <a:spcPts val="360"/>
              </a:spcBef>
              <a:spcAft>
                <a:spcPts val="0"/>
              </a:spcAft>
              <a:buClr>
                <a:schemeClr val="accent1"/>
              </a:buClr>
              <a:buSzPts val="1080"/>
              <a:buFont typeface="Courier New"/>
              <a:buChar char="o"/>
            </a:pPr>
            <a:r>
              <a:rPr lang="en-US" sz="1800" b="0" i="0" u="none" strike="noStrike" cap="none" dirty="0">
                <a:solidFill>
                  <a:schemeClr val="dk2"/>
                </a:solidFill>
                <a:latin typeface="Source Sans Pro"/>
                <a:ea typeface="Source Sans Pro"/>
                <a:cs typeface="Source Sans Pro"/>
                <a:sym typeface="Source Sans Pro"/>
              </a:rPr>
              <a:t>UPDATE CASCADE</a:t>
            </a:r>
            <a:endParaRPr dirty="0"/>
          </a:p>
          <a:p>
            <a:pPr marL="1143000" marR="0" lvl="2" indent="-228600" algn="l" rtl="0">
              <a:lnSpc>
                <a:spcPct val="100000"/>
              </a:lnSpc>
              <a:spcBef>
                <a:spcPts val="360"/>
              </a:spcBef>
              <a:spcAft>
                <a:spcPts val="0"/>
              </a:spcAft>
              <a:buClr>
                <a:schemeClr val="accent1"/>
              </a:buClr>
              <a:buSzPts val="1080"/>
              <a:buFont typeface="Courier New"/>
              <a:buChar char="o"/>
            </a:pPr>
            <a:r>
              <a:rPr lang="en-US" sz="1800" b="0" i="0" u="none" strike="noStrike" cap="none" dirty="0">
                <a:solidFill>
                  <a:schemeClr val="dk2"/>
                </a:solidFill>
                <a:latin typeface="Source Sans Pro"/>
                <a:ea typeface="Source Sans Pro"/>
                <a:cs typeface="Source Sans Pro"/>
                <a:sym typeface="Source Sans Pro"/>
              </a:rPr>
              <a:t>UPDATE SET-TO-NULL</a:t>
            </a:r>
            <a:endParaRPr dirty="0"/>
          </a:p>
          <a:p>
            <a:pPr marL="1143000" marR="0" lvl="2" indent="-228600" algn="l" rtl="0">
              <a:lnSpc>
                <a:spcPct val="100000"/>
              </a:lnSpc>
              <a:spcBef>
                <a:spcPts val="360"/>
              </a:spcBef>
              <a:spcAft>
                <a:spcPts val="0"/>
              </a:spcAft>
              <a:buClr>
                <a:schemeClr val="accent1"/>
              </a:buClr>
              <a:buSzPts val="1080"/>
              <a:buFont typeface="Courier New"/>
              <a:buChar char="o"/>
            </a:pPr>
            <a:r>
              <a:rPr lang="en-US" sz="1800" b="0" i="0" u="none" strike="noStrike" cap="none" dirty="0">
                <a:solidFill>
                  <a:schemeClr val="dk2"/>
                </a:solidFill>
                <a:latin typeface="Source Sans Pro"/>
                <a:ea typeface="Source Sans Pro"/>
                <a:cs typeface="Source Sans Pro"/>
                <a:sym typeface="Source Sans Pro"/>
              </a:rPr>
              <a:t>UPDATE SET-TO-DEFAULT</a:t>
            </a:r>
            <a:endParaRPr dirty="0"/>
          </a:p>
          <a:p>
            <a:pPr marL="1143000" marR="0" lvl="2" indent="-160019" algn="l" rtl="0">
              <a:lnSpc>
                <a:spcPct val="100000"/>
              </a:lnSpc>
              <a:spcBef>
                <a:spcPts val="360"/>
              </a:spcBef>
              <a:spcAft>
                <a:spcPts val="0"/>
              </a:spcAft>
              <a:buClr>
                <a:schemeClr val="accent1"/>
              </a:buClr>
              <a:buSzPts val="1080"/>
              <a:buFont typeface="Courier New"/>
              <a:buNone/>
            </a:pPr>
            <a:endParaRPr sz="1800" b="0" i="0" u="none" strike="noStrike" cap="none" dirty="0">
              <a:solidFill>
                <a:schemeClr val="dk2"/>
              </a:solidFill>
              <a:latin typeface="Source Sans Pro"/>
              <a:ea typeface="Source Sans Pro"/>
              <a:cs typeface="Source Sans Pro"/>
              <a:sym typeface="Source Sans Pro"/>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dirty="0">
              <a:solidFill>
                <a:schemeClr val="dk2"/>
              </a:solidFill>
              <a:latin typeface="Source Sans Pro"/>
              <a:ea typeface="Source Sans Pro"/>
              <a:cs typeface="Source Sans Pro"/>
              <a:sym typeface="Source Sans Pro"/>
            </a:endParaRPr>
          </a:p>
        </p:txBody>
      </p:sp>
      <p:sp>
        <p:nvSpPr>
          <p:cNvPr id="89" name="Google Shape;89;p10"/>
          <p:cNvSpPr txBox="1"/>
          <p:nvPr/>
        </p:nvSpPr>
        <p:spPr>
          <a:xfrm>
            <a:off x="0" y="6629400"/>
            <a:ext cx="38100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000" b="0" i="1" u="none">
                <a:solidFill>
                  <a:schemeClr val="dk1"/>
                </a:solidFill>
                <a:latin typeface="Source Sans Pro"/>
                <a:ea typeface="Source Sans Pro"/>
                <a:cs typeface="Source Sans Pro"/>
                <a:sym typeface="Source Sans Pro"/>
              </a:rPr>
              <a:t>Jukić, Vrbsky, Nestorov – Database Systems </a:t>
            </a:r>
            <a:endParaRPr/>
          </a:p>
        </p:txBody>
      </p:sp>
      <p:sp>
        <p:nvSpPr>
          <p:cNvPr id="90" name="Google Shape;90;p10"/>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6"/>
          <p:cNvSpPr txBox="1"/>
          <p:nvPr/>
        </p:nvSpPr>
        <p:spPr>
          <a:xfrm>
            <a:off x="0" y="6629400"/>
            <a:ext cx="38100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000" b="0" i="1" u="none">
                <a:solidFill>
                  <a:schemeClr val="dk1"/>
                </a:solidFill>
                <a:latin typeface="Source Sans Pro"/>
                <a:ea typeface="Source Sans Pro"/>
                <a:cs typeface="Source Sans Pro"/>
                <a:sym typeface="Source Sans Pro"/>
              </a:rPr>
              <a:t>Jukić, Vrbsky, Nestorov – Database Systems </a:t>
            </a:r>
            <a:endParaRPr/>
          </a:p>
        </p:txBody>
      </p:sp>
      <p:sp>
        <p:nvSpPr>
          <p:cNvPr id="425" name="Google Shape;425;p46"/>
          <p:cNvSpPr txBox="1"/>
          <p:nvPr/>
        </p:nvSpPr>
        <p:spPr>
          <a:xfrm>
            <a:off x="-11112" y="0"/>
            <a:ext cx="8686800" cy="99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Source Sans Pro"/>
              <a:buNone/>
            </a:pPr>
            <a:r>
              <a:rPr lang="en-US" sz="1900" b="1" i="0" u="none">
                <a:solidFill>
                  <a:schemeClr val="dk2"/>
                </a:solidFill>
                <a:latin typeface="Source Sans Pro"/>
                <a:ea typeface="Source Sans Pro"/>
                <a:cs typeface="Source Sans Pro"/>
                <a:sym typeface="Source Sans Pro"/>
              </a:rPr>
              <a:t>Report – Example </a:t>
            </a:r>
            <a:endParaRPr/>
          </a:p>
        </p:txBody>
      </p:sp>
      <p:pic>
        <p:nvPicPr>
          <p:cNvPr id="426" name="Google Shape;426;p46"/>
          <p:cNvPicPr preferRelativeResize="0"/>
          <p:nvPr/>
        </p:nvPicPr>
        <p:blipFill rotWithShape="1">
          <a:blip r:embed="rId3">
            <a:alphaModFix/>
          </a:blip>
          <a:srcRect/>
          <a:stretch/>
        </p:blipFill>
        <p:spPr>
          <a:xfrm>
            <a:off x="2133600" y="28575"/>
            <a:ext cx="5147872" cy="6573542"/>
          </a:xfrm>
          <a:prstGeom prst="rect">
            <a:avLst/>
          </a:prstGeom>
          <a:noFill/>
          <a:ln>
            <a:noFill/>
          </a:ln>
        </p:spPr>
      </p:pic>
      <p:sp>
        <p:nvSpPr>
          <p:cNvPr id="427" name="Google Shape;427;p46"/>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47"/>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Source Sans Pro"/>
              <a:buNone/>
            </a:pPr>
            <a:r>
              <a:rPr lang="en-US" sz="3200" b="0" i="0" u="none" strike="noStrike" cap="none">
                <a:solidFill>
                  <a:schemeClr val="dk2"/>
                </a:solidFill>
                <a:latin typeface="Source Sans Pro"/>
                <a:ea typeface="Source Sans Pro"/>
                <a:cs typeface="Source Sans Pro"/>
                <a:sym typeface="Source Sans Pro"/>
              </a:rPr>
              <a:t>DATABASE FRONT-END</a:t>
            </a:r>
            <a:endParaRPr/>
          </a:p>
        </p:txBody>
      </p:sp>
      <p:sp>
        <p:nvSpPr>
          <p:cNvPr id="434" name="Google Shape;434;p47"/>
          <p:cNvSpPr txBox="1">
            <a:spLocks noGrp="1"/>
          </p:cNvSpPr>
          <p:nvPr>
            <p:ph type="body" idx="1"/>
          </p:nvPr>
        </p:nvSpPr>
        <p:spPr>
          <a:xfrm>
            <a:off x="304800" y="1219200"/>
            <a:ext cx="8686800" cy="5181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2160"/>
              <a:buFont typeface="Noto Sans Symbols"/>
              <a:buChar char="▪"/>
            </a:pPr>
            <a:r>
              <a:rPr lang="en-US" sz="2400" b="0" i="0" u="none">
                <a:solidFill>
                  <a:schemeClr val="dk2"/>
                </a:solidFill>
                <a:latin typeface="Source Sans Pro"/>
                <a:ea typeface="Source Sans Pro"/>
                <a:cs typeface="Source Sans Pro"/>
                <a:sym typeface="Source Sans Pro"/>
              </a:rPr>
              <a:t>In addition to the forms and reports, database front-end applications can include many other components and functionalities, such as:</a:t>
            </a:r>
            <a:endParaRPr/>
          </a:p>
          <a:p>
            <a:pPr marL="742950" marR="0" lvl="1" indent="-285750" algn="l" rtl="0">
              <a:lnSpc>
                <a:spcPct val="100000"/>
              </a:lnSpc>
              <a:spcBef>
                <a:spcPts val="400"/>
              </a:spcBef>
              <a:spcAft>
                <a:spcPts val="0"/>
              </a:spcAft>
              <a:buClr>
                <a:schemeClr val="accent1"/>
              </a:buClr>
              <a:buSzPts val="1800"/>
              <a:buFont typeface="Arial"/>
              <a:buChar char="•"/>
            </a:pPr>
            <a:r>
              <a:rPr lang="en-US" sz="2000" b="0" i="0" u="none" strike="noStrike" cap="none">
                <a:solidFill>
                  <a:schemeClr val="dk2"/>
                </a:solidFill>
                <a:latin typeface="Source Sans Pro"/>
                <a:ea typeface="Source Sans Pro"/>
                <a:cs typeface="Source Sans Pro"/>
                <a:sym typeface="Source Sans Pro"/>
              </a:rPr>
              <a:t>menus</a:t>
            </a:r>
            <a:endParaRPr/>
          </a:p>
          <a:p>
            <a:pPr marL="742950" marR="0" lvl="1" indent="-285750" algn="l" rtl="0">
              <a:lnSpc>
                <a:spcPct val="100000"/>
              </a:lnSpc>
              <a:spcBef>
                <a:spcPts val="400"/>
              </a:spcBef>
              <a:spcAft>
                <a:spcPts val="0"/>
              </a:spcAft>
              <a:buClr>
                <a:schemeClr val="accent1"/>
              </a:buClr>
              <a:buSzPts val="1800"/>
              <a:buFont typeface="Arial"/>
              <a:buChar char="•"/>
            </a:pPr>
            <a:r>
              <a:rPr lang="en-US" sz="2000" b="0" i="0" u="none" strike="noStrike" cap="none">
                <a:solidFill>
                  <a:schemeClr val="dk2"/>
                </a:solidFill>
                <a:latin typeface="Source Sans Pro"/>
                <a:ea typeface="Source Sans Pro"/>
                <a:cs typeface="Source Sans Pro"/>
                <a:sym typeface="Source Sans Pro"/>
              </a:rPr>
              <a:t>charts</a:t>
            </a:r>
            <a:endParaRPr/>
          </a:p>
          <a:p>
            <a:pPr marL="742950" marR="0" lvl="1" indent="-285750" algn="l" rtl="0">
              <a:lnSpc>
                <a:spcPct val="100000"/>
              </a:lnSpc>
              <a:spcBef>
                <a:spcPts val="400"/>
              </a:spcBef>
              <a:spcAft>
                <a:spcPts val="0"/>
              </a:spcAft>
              <a:buClr>
                <a:schemeClr val="accent1"/>
              </a:buClr>
              <a:buSzPts val="1800"/>
              <a:buFont typeface="Arial"/>
              <a:buChar char="•"/>
            </a:pPr>
            <a:r>
              <a:rPr lang="en-US" sz="2000" b="0" i="0" u="none" strike="noStrike" cap="none">
                <a:solidFill>
                  <a:schemeClr val="dk2"/>
                </a:solidFill>
                <a:latin typeface="Source Sans Pro"/>
                <a:ea typeface="Source Sans Pro"/>
                <a:cs typeface="Source Sans Pro"/>
                <a:sym typeface="Source Sans Pro"/>
              </a:rPr>
              <a:t>graphs</a:t>
            </a:r>
            <a:endParaRPr/>
          </a:p>
          <a:p>
            <a:pPr marL="742950" marR="0" lvl="1" indent="-285750" algn="l" rtl="0">
              <a:lnSpc>
                <a:spcPct val="100000"/>
              </a:lnSpc>
              <a:spcBef>
                <a:spcPts val="400"/>
              </a:spcBef>
              <a:spcAft>
                <a:spcPts val="0"/>
              </a:spcAft>
              <a:buClr>
                <a:schemeClr val="accent1"/>
              </a:buClr>
              <a:buSzPts val="1800"/>
              <a:buFont typeface="Arial"/>
              <a:buChar char="•"/>
            </a:pPr>
            <a:r>
              <a:rPr lang="en-US" sz="2000" b="0" i="0" u="none" strike="noStrike" cap="none">
                <a:solidFill>
                  <a:schemeClr val="dk2"/>
                </a:solidFill>
                <a:latin typeface="Source Sans Pro"/>
                <a:ea typeface="Source Sans Pro"/>
                <a:cs typeface="Source Sans Pro"/>
                <a:sym typeface="Source Sans Pro"/>
              </a:rPr>
              <a:t>maps</a:t>
            </a:r>
            <a:endParaRPr/>
          </a:p>
          <a:p>
            <a:pPr marL="742950" marR="0" lvl="1" indent="-285750" algn="l" rtl="0">
              <a:lnSpc>
                <a:spcPct val="100000"/>
              </a:lnSpc>
              <a:spcBef>
                <a:spcPts val="400"/>
              </a:spcBef>
              <a:spcAft>
                <a:spcPts val="0"/>
              </a:spcAft>
              <a:buClr>
                <a:schemeClr val="accent1"/>
              </a:buClr>
              <a:buSzPts val="1800"/>
              <a:buFont typeface="Arial"/>
              <a:buChar char="•"/>
            </a:pPr>
            <a:r>
              <a:rPr lang="en-US" sz="2000" b="0" i="0" u="none" strike="noStrike" cap="none">
                <a:solidFill>
                  <a:schemeClr val="dk2"/>
                </a:solidFill>
                <a:latin typeface="Source Sans Pro"/>
                <a:ea typeface="Source Sans Pro"/>
                <a:cs typeface="Source Sans Pro"/>
                <a:sym typeface="Source Sans Pro"/>
              </a:rPr>
              <a:t>etc.  </a:t>
            </a:r>
            <a:endParaRPr/>
          </a:p>
          <a:p>
            <a:pPr marL="342900" marR="0" lvl="0" indent="-342900" algn="l" rtl="0">
              <a:lnSpc>
                <a:spcPct val="100000"/>
              </a:lnSpc>
              <a:spcBef>
                <a:spcPts val="480"/>
              </a:spcBef>
              <a:spcAft>
                <a:spcPts val="0"/>
              </a:spcAft>
              <a:buClr>
                <a:schemeClr val="accent1"/>
              </a:buClr>
              <a:buSzPts val="2160"/>
              <a:buFont typeface="Noto Sans Symbols"/>
              <a:buChar char="▪"/>
            </a:pPr>
            <a:r>
              <a:rPr lang="en-US" sz="2400" b="0" i="0" u="none">
                <a:solidFill>
                  <a:schemeClr val="dk2"/>
                </a:solidFill>
                <a:latin typeface="Source Sans Pro"/>
                <a:ea typeface="Source Sans Pro"/>
                <a:cs typeface="Source Sans Pro"/>
                <a:sym typeface="Source Sans Pro"/>
              </a:rPr>
              <a:t>The choice of how many different components to use and to what extent is driven by the needs of the end-users</a:t>
            </a:r>
            <a:endParaRPr/>
          </a:p>
          <a:p>
            <a:pPr marL="342900" marR="0" lvl="0" indent="-342900" algn="l" rtl="0">
              <a:lnSpc>
                <a:spcPct val="100000"/>
              </a:lnSpc>
              <a:spcBef>
                <a:spcPts val="480"/>
              </a:spcBef>
              <a:spcAft>
                <a:spcPts val="0"/>
              </a:spcAft>
              <a:buClr>
                <a:schemeClr val="accent1"/>
              </a:buClr>
              <a:buSzPts val="2160"/>
              <a:buFont typeface="Noto Sans Symbols"/>
              <a:buChar char="▪"/>
            </a:pPr>
            <a:r>
              <a:rPr lang="en-US" sz="2400" b="0" i="0" u="none">
                <a:solidFill>
                  <a:schemeClr val="dk2"/>
                </a:solidFill>
                <a:latin typeface="Source Sans Pro"/>
                <a:ea typeface="Source Sans Pro"/>
                <a:cs typeface="Source Sans Pro"/>
                <a:sym typeface="Source Sans Pro"/>
              </a:rPr>
              <a:t>A database can have multiple sets of front-end applications for different purposes or groups of end-users</a:t>
            </a:r>
            <a:endParaRPr/>
          </a:p>
        </p:txBody>
      </p:sp>
      <p:sp>
        <p:nvSpPr>
          <p:cNvPr id="435" name="Google Shape;435;p47"/>
          <p:cNvSpPr txBox="1"/>
          <p:nvPr/>
        </p:nvSpPr>
        <p:spPr>
          <a:xfrm>
            <a:off x="0" y="6629400"/>
            <a:ext cx="38100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000" b="0" i="1" u="none">
                <a:solidFill>
                  <a:schemeClr val="dk1"/>
                </a:solidFill>
                <a:latin typeface="Source Sans Pro"/>
                <a:ea typeface="Source Sans Pro"/>
                <a:cs typeface="Source Sans Pro"/>
                <a:sym typeface="Source Sans Pro"/>
              </a:rPr>
              <a:t>Jukić, Vrbsky, Nestorov – Database Systems </a:t>
            </a:r>
            <a:endParaRPr/>
          </a:p>
        </p:txBody>
      </p:sp>
      <p:sp>
        <p:nvSpPr>
          <p:cNvPr id="436" name="Google Shape;436;p47"/>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48"/>
          <p:cNvSpPr txBox="1"/>
          <p:nvPr/>
        </p:nvSpPr>
        <p:spPr>
          <a:xfrm>
            <a:off x="0" y="6629400"/>
            <a:ext cx="38100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000" b="0" i="1" u="none">
                <a:solidFill>
                  <a:schemeClr val="dk1"/>
                </a:solidFill>
                <a:latin typeface="Source Sans Pro"/>
                <a:ea typeface="Source Sans Pro"/>
                <a:cs typeface="Source Sans Pro"/>
                <a:sym typeface="Source Sans Pro"/>
              </a:rPr>
              <a:t>Jukić, Vrbsky, Nestorov – Database Systems </a:t>
            </a:r>
            <a:endParaRPr/>
          </a:p>
        </p:txBody>
      </p:sp>
      <p:sp>
        <p:nvSpPr>
          <p:cNvPr id="443" name="Google Shape;443;p48"/>
          <p:cNvSpPr txBox="1"/>
          <p:nvPr/>
        </p:nvSpPr>
        <p:spPr>
          <a:xfrm>
            <a:off x="-11112" y="0"/>
            <a:ext cx="8686800" cy="2362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Source Sans Pro"/>
              <a:buNone/>
            </a:pPr>
            <a:r>
              <a:rPr lang="en-US" sz="1900" b="1" i="0" u="none">
                <a:solidFill>
                  <a:schemeClr val="dk2"/>
                </a:solidFill>
                <a:latin typeface="Source Sans Pro"/>
                <a:ea typeface="Source Sans Pro"/>
                <a:cs typeface="Source Sans Pro"/>
                <a:sym typeface="Source Sans Pro"/>
              </a:rPr>
              <a:t>Front-end interface – Example</a:t>
            </a:r>
            <a:br>
              <a:rPr lang="en-US" sz="1900" b="1" i="0" u="none">
                <a:solidFill>
                  <a:schemeClr val="dk2"/>
                </a:solidFill>
                <a:latin typeface="Source Sans Pro"/>
                <a:ea typeface="Source Sans Pro"/>
                <a:cs typeface="Source Sans Pro"/>
                <a:sym typeface="Source Sans Pro"/>
              </a:rPr>
            </a:br>
            <a:r>
              <a:rPr lang="en-US" sz="1900" b="0" i="0" u="none">
                <a:solidFill>
                  <a:schemeClr val="dk2"/>
                </a:solidFill>
                <a:latin typeface="Source Sans Pro"/>
                <a:ea typeface="Source Sans Pro"/>
                <a:cs typeface="Source Sans Pro"/>
                <a:sym typeface="Source Sans Pro"/>
              </a:rPr>
              <a:t>An example of an interface to a collection of database front-end applications</a:t>
            </a:r>
            <a:endParaRPr/>
          </a:p>
          <a:p>
            <a:pPr marL="0" marR="0" lvl="0" indent="0" algn="l" rtl="0">
              <a:lnSpc>
                <a:spcPct val="100000"/>
              </a:lnSpc>
              <a:spcBef>
                <a:spcPts val="380"/>
              </a:spcBef>
              <a:spcAft>
                <a:spcPts val="0"/>
              </a:spcAft>
              <a:buClr>
                <a:schemeClr val="dk1"/>
              </a:buClr>
              <a:buFont typeface="Arial"/>
              <a:buNone/>
            </a:pPr>
            <a:endParaRPr sz="1900" b="0" i="0" u="none">
              <a:solidFill>
                <a:schemeClr val="dk2"/>
              </a:solidFill>
              <a:latin typeface="Source Sans Pro"/>
              <a:ea typeface="Source Sans Pro"/>
              <a:cs typeface="Source Sans Pro"/>
              <a:sym typeface="Source Sans Pro"/>
            </a:endParaRPr>
          </a:p>
          <a:p>
            <a:pPr marL="0" marR="0" lvl="0" indent="0" algn="l" rtl="0">
              <a:lnSpc>
                <a:spcPct val="100000"/>
              </a:lnSpc>
              <a:spcBef>
                <a:spcPts val="380"/>
              </a:spcBef>
              <a:spcAft>
                <a:spcPts val="0"/>
              </a:spcAft>
              <a:buClr>
                <a:schemeClr val="dk2"/>
              </a:buClr>
              <a:buFont typeface="Source Sans Pro"/>
              <a:buNone/>
            </a:pPr>
            <a:r>
              <a:rPr lang="en-US" sz="1900" b="1" i="0" u="none">
                <a:solidFill>
                  <a:schemeClr val="dk2"/>
                </a:solidFill>
                <a:latin typeface="Source Sans Pro"/>
                <a:ea typeface="Source Sans Pro"/>
                <a:cs typeface="Source Sans Pro"/>
                <a:sym typeface="Source Sans Pro"/>
              </a:rPr>
              <a:t> </a:t>
            </a:r>
            <a:endParaRPr/>
          </a:p>
        </p:txBody>
      </p:sp>
      <p:pic>
        <p:nvPicPr>
          <p:cNvPr id="444" name="Google Shape;444;p48"/>
          <p:cNvPicPr preferRelativeResize="0"/>
          <p:nvPr/>
        </p:nvPicPr>
        <p:blipFill rotWithShape="1">
          <a:blip r:embed="rId3">
            <a:alphaModFix/>
          </a:blip>
          <a:srcRect/>
          <a:stretch/>
        </p:blipFill>
        <p:spPr>
          <a:xfrm>
            <a:off x="1371600" y="1295400"/>
            <a:ext cx="6384318" cy="4946891"/>
          </a:xfrm>
          <a:prstGeom prst="rect">
            <a:avLst/>
          </a:prstGeom>
          <a:noFill/>
          <a:ln>
            <a:noFill/>
          </a:ln>
        </p:spPr>
      </p:pic>
      <p:sp>
        <p:nvSpPr>
          <p:cNvPr id="445" name="Google Shape;445;p48"/>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49"/>
          <p:cNvSpPr txBox="1"/>
          <p:nvPr/>
        </p:nvSpPr>
        <p:spPr>
          <a:xfrm>
            <a:off x="0" y="6629400"/>
            <a:ext cx="38100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000" b="0" i="1" u="none">
                <a:solidFill>
                  <a:schemeClr val="dk1"/>
                </a:solidFill>
                <a:latin typeface="Source Sans Pro"/>
                <a:ea typeface="Source Sans Pro"/>
                <a:cs typeface="Source Sans Pro"/>
                <a:sym typeface="Source Sans Pro"/>
              </a:rPr>
              <a:t>Jukić, Vrbsky, Nestorov – Database Systems </a:t>
            </a:r>
            <a:endParaRPr/>
          </a:p>
        </p:txBody>
      </p:sp>
      <p:sp>
        <p:nvSpPr>
          <p:cNvPr id="452" name="Google Shape;452;p49"/>
          <p:cNvSpPr txBox="1"/>
          <p:nvPr/>
        </p:nvSpPr>
        <p:spPr>
          <a:xfrm>
            <a:off x="-11112" y="0"/>
            <a:ext cx="8686800" cy="2362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Source Sans Pro"/>
              <a:buNone/>
            </a:pPr>
            <a:r>
              <a:rPr lang="en-US" sz="1900" b="1" i="0" u="none">
                <a:solidFill>
                  <a:schemeClr val="dk2"/>
                </a:solidFill>
                <a:latin typeface="Source Sans Pro"/>
                <a:ea typeface="Source Sans Pro"/>
                <a:cs typeface="Source Sans Pro"/>
                <a:sym typeface="Source Sans Pro"/>
              </a:rPr>
              <a:t>Front-end interface – Example</a:t>
            </a:r>
            <a:br>
              <a:rPr lang="en-US" sz="1900" b="1" i="0" u="none">
                <a:solidFill>
                  <a:schemeClr val="dk2"/>
                </a:solidFill>
                <a:latin typeface="Source Sans Pro"/>
                <a:ea typeface="Source Sans Pro"/>
                <a:cs typeface="Source Sans Pro"/>
                <a:sym typeface="Source Sans Pro"/>
              </a:rPr>
            </a:br>
            <a:r>
              <a:rPr lang="en-US" sz="1900" b="0" i="0" u="none">
                <a:solidFill>
                  <a:schemeClr val="dk2"/>
                </a:solidFill>
                <a:latin typeface="Source Sans Pro"/>
                <a:ea typeface="Source Sans Pro"/>
                <a:cs typeface="Source Sans Pro"/>
                <a:sym typeface="Source Sans Pro"/>
              </a:rPr>
              <a:t>An example of an interface to a database front-end application</a:t>
            </a:r>
            <a:endParaRPr/>
          </a:p>
          <a:p>
            <a:pPr marL="0" marR="0" lvl="0" indent="0" algn="l" rtl="0">
              <a:lnSpc>
                <a:spcPct val="100000"/>
              </a:lnSpc>
              <a:spcBef>
                <a:spcPts val="380"/>
              </a:spcBef>
              <a:spcAft>
                <a:spcPts val="0"/>
              </a:spcAft>
              <a:buClr>
                <a:schemeClr val="dk1"/>
              </a:buClr>
              <a:buFont typeface="Arial"/>
              <a:buNone/>
            </a:pPr>
            <a:endParaRPr sz="1900" b="0" i="0" u="none">
              <a:solidFill>
                <a:schemeClr val="dk2"/>
              </a:solidFill>
              <a:latin typeface="Source Sans Pro"/>
              <a:ea typeface="Source Sans Pro"/>
              <a:cs typeface="Source Sans Pro"/>
              <a:sym typeface="Source Sans Pro"/>
            </a:endParaRPr>
          </a:p>
          <a:p>
            <a:pPr marL="0" marR="0" lvl="0" indent="0" algn="l" rtl="0">
              <a:lnSpc>
                <a:spcPct val="100000"/>
              </a:lnSpc>
              <a:spcBef>
                <a:spcPts val="380"/>
              </a:spcBef>
              <a:spcAft>
                <a:spcPts val="0"/>
              </a:spcAft>
              <a:buClr>
                <a:schemeClr val="dk2"/>
              </a:buClr>
              <a:buFont typeface="Source Sans Pro"/>
              <a:buNone/>
            </a:pPr>
            <a:r>
              <a:rPr lang="en-US" sz="1900" b="1" i="0" u="none">
                <a:solidFill>
                  <a:schemeClr val="dk2"/>
                </a:solidFill>
                <a:latin typeface="Source Sans Pro"/>
                <a:ea typeface="Source Sans Pro"/>
                <a:cs typeface="Source Sans Pro"/>
                <a:sym typeface="Source Sans Pro"/>
              </a:rPr>
              <a:t> </a:t>
            </a:r>
            <a:endParaRPr/>
          </a:p>
        </p:txBody>
      </p:sp>
      <p:pic>
        <p:nvPicPr>
          <p:cNvPr id="453" name="Google Shape;453;p49"/>
          <p:cNvPicPr preferRelativeResize="0"/>
          <p:nvPr/>
        </p:nvPicPr>
        <p:blipFill rotWithShape="1">
          <a:blip r:embed="rId3">
            <a:alphaModFix/>
          </a:blip>
          <a:srcRect/>
          <a:stretch/>
        </p:blipFill>
        <p:spPr>
          <a:xfrm>
            <a:off x="533400" y="1600200"/>
            <a:ext cx="8408517" cy="3662287"/>
          </a:xfrm>
          <a:prstGeom prst="rect">
            <a:avLst/>
          </a:prstGeom>
          <a:noFill/>
          <a:ln>
            <a:noFill/>
          </a:ln>
        </p:spPr>
      </p:pic>
      <p:sp>
        <p:nvSpPr>
          <p:cNvPr id="454" name="Google Shape;454;p49"/>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50"/>
          <p:cNvSpPr txBox="1"/>
          <p:nvPr/>
        </p:nvSpPr>
        <p:spPr>
          <a:xfrm>
            <a:off x="0" y="6629400"/>
            <a:ext cx="38100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000" b="0" i="1" u="none">
                <a:solidFill>
                  <a:schemeClr val="dk1"/>
                </a:solidFill>
                <a:latin typeface="Source Sans Pro"/>
                <a:ea typeface="Source Sans Pro"/>
                <a:cs typeface="Source Sans Pro"/>
                <a:sym typeface="Source Sans Pro"/>
              </a:rPr>
              <a:t>Jukić, Vrbsky, Nestorov – Database Systems </a:t>
            </a:r>
            <a:endParaRPr/>
          </a:p>
        </p:txBody>
      </p:sp>
      <p:sp>
        <p:nvSpPr>
          <p:cNvPr id="461" name="Google Shape;461;p50"/>
          <p:cNvSpPr txBox="1"/>
          <p:nvPr/>
        </p:nvSpPr>
        <p:spPr>
          <a:xfrm>
            <a:off x="-11112" y="0"/>
            <a:ext cx="8686800" cy="5794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Source Sans Pro"/>
              <a:buNone/>
            </a:pPr>
            <a:r>
              <a:rPr lang="en-US" sz="1900" b="1" i="0" u="none">
                <a:solidFill>
                  <a:schemeClr val="dk2"/>
                </a:solidFill>
                <a:latin typeface="Source Sans Pro"/>
                <a:ea typeface="Source Sans Pro"/>
                <a:cs typeface="Source Sans Pro"/>
                <a:sym typeface="Source Sans Pro"/>
              </a:rPr>
              <a:t>Web page - Example </a:t>
            </a:r>
            <a:endParaRPr/>
          </a:p>
        </p:txBody>
      </p:sp>
      <p:pic>
        <p:nvPicPr>
          <p:cNvPr id="462" name="Google Shape;462;p50" descr="C:\Users\user\Documents\My Box Files\NenadInUse\BOOK\Chapters\Chapter06DBImplUSe\Figures\LaStellablu.jpg"/>
          <p:cNvPicPr preferRelativeResize="0"/>
          <p:nvPr/>
        </p:nvPicPr>
        <p:blipFill rotWithShape="1">
          <a:blip r:embed="rId3">
            <a:alphaModFix/>
          </a:blip>
          <a:srcRect t="892" r="37112"/>
          <a:stretch/>
        </p:blipFill>
        <p:spPr>
          <a:xfrm>
            <a:off x="2362200" y="76200"/>
            <a:ext cx="6483491" cy="6490549"/>
          </a:xfrm>
          <a:prstGeom prst="rect">
            <a:avLst/>
          </a:prstGeom>
          <a:noFill/>
          <a:ln>
            <a:noFill/>
          </a:ln>
        </p:spPr>
      </p:pic>
      <p:sp>
        <p:nvSpPr>
          <p:cNvPr id="463" name="Google Shape;463;p50"/>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51"/>
          <p:cNvSpPr txBox="1"/>
          <p:nvPr/>
        </p:nvSpPr>
        <p:spPr>
          <a:xfrm>
            <a:off x="0" y="6629400"/>
            <a:ext cx="38100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000" b="0" i="1" u="none">
                <a:solidFill>
                  <a:schemeClr val="dk1"/>
                </a:solidFill>
                <a:latin typeface="Source Sans Pro"/>
                <a:ea typeface="Source Sans Pro"/>
                <a:cs typeface="Source Sans Pro"/>
                <a:sym typeface="Source Sans Pro"/>
              </a:rPr>
              <a:t>Jukić, Vrbsky, Nestorov – Database Systems </a:t>
            </a:r>
            <a:endParaRPr/>
          </a:p>
        </p:txBody>
      </p:sp>
      <p:sp>
        <p:nvSpPr>
          <p:cNvPr id="470" name="Google Shape;470;p51"/>
          <p:cNvSpPr txBox="1"/>
          <p:nvPr/>
        </p:nvSpPr>
        <p:spPr>
          <a:xfrm>
            <a:off x="-11112" y="0"/>
            <a:ext cx="8686800" cy="579437"/>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2"/>
              </a:buClr>
              <a:buFont typeface="Source Sans Pro"/>
              <a:buNone/>
            </a:pPr>
            <a:r>
              <a:rPr lang="en-US" sz="1800" b="1" i="0" u="none">
                <a:solidFill>
                  <a:schemeClr val="dk2"/>
                </a:solidFill>
                <a:latin typeface="Source Sans Pro"/>
                <a:ea typeface="Source Sans Pro"/>
                <a:cs typeface="Source Sans Pro"/>
                <a:sym typeface="Source Sans Pro"/>
              </a:rPr>
              <a:t>Web page - Example </a:t>
            </a:r>
            <a:br>
              <a:rPr lang="en-US" sz="1800" b="1" i="0" u="none">
                <a:solidFill>
                  <a:schemeClr val="dk2"/>
                </a:solidFill>
                <a:latin typeface="Source Sans Pro"/>
                <a:ea typeface="Source Sans Pro"/>
                <a:cs typeface="Source Sans Pro"/>
                <a:sym typeface="Source Sans Pro"/>
              </a:rPr>
            </a:br>
            <a:r>
              <a:rPr lang="en-US" sz="1800" b="0" i="0" u="none">
                <a:solidFill>
                  <a:schemeClr val="dk2"/>
                </a:solidFill>
                <a:latin typeface="Source Sans Pro"/>
                <a:ea typeface="Source Sans Pro"/>
                <a:cs typeface="Source Sans Pro"/>
                <a:sym typeface="Source Sans Pro"/>
              </a:rPr>
              <a:t>A database relation storing the content of the Web site</a:t>
            </a:r>
            <a:endParaRPr/>
          </a:p>
          <a:p>
            <a:pPr marL="0" marR="0" lvl="0" indent="0" algn="l" rtl="0">
              <a:lnSpc>
                <a:spcPct val="100000"/>
              </a:lnSpc>
              <a:spcBef>
                <a:spcPts val="0"/>
              </a:spcBef>
              <a:spcAft>
                <a:spcPts val="0"/>
              </a:spcAft>
              <a:buNone/>
            </a:pPr>
            <a:endParaRPr sz="1800" b="0" i="0" u="none">
              <a:solidFill>
                <a:schemeClr val="dk2"/>
              </a:solidFill>
              <a:latin typeface="Source Sans Pro"/>
              <a:ea typeface="Source Sans Pro"/>
              <a:cs typeface="Source Sans Pro"/>
              <a:sym typeface="Source Sans Pro"/>
            </a:endParaRPr>
          </a:p>
        </p:txBody>
      </p:sp>
      <p:pic>
        <p:nvPicPr>
          <p:cNvPr id="471" name="Google Shape;471;p51"/>
          <p:cNvPicPr preferRelativeResize="0"/>
          <p:nvPr/>
        </p:nvPicPr>
        <p:blipFill rotWithShape="1">
          <a:blip r:embed="rId3">
            <a:alphaModFix/>
          </a:blip>
          <a:srcRect/>
          <a:stretch/>
        </p:blipFill>
        <p:spPr>
          <a:xfrm>
            <a:off x="1524000" y="1295400"/>
            <a:ext cx="5909427" cy="4376342"/>
          </a:xfrm>
          <a:prstGeom prst="rect">
            <a:avLst/>
          </a:prstGeom>
          <a:noFill/>
          <a:ln>
            <a:noFill/>
          </a:ln>
        </p:spPr>
      </p:pic>
      <p:sp>
        <p:nvSpPr>
          <p:cNvPr id="472" name="Google Shape;472;p51"/>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52"/>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Source Sans Pro"/>
              <a:buNone/>
            </a:pPr>
            <a:r>
              <a:rPr lang="en-US" sz="3200" b="0" i="0" u="none" strike="noStrike" cap="none">
                <a:solidFill>
                  <a:schemeClr val="dk2"/>
                </a:solidFill>
                <a:latin typeface="Source Sans Pro"/>
                <a:ea typeface="Source Sans Pro"/>
                <a:cs typeface="Source Sans Pro"/>
                <a:sym typeface="Source Sans Pro"/>
              </a:rPr>
              <a:t>DATA QUALITY</a:t>
            </a:r>
            <a:endParaRPr/>
          </a:p>
        </p:txBody>
      </p:sp>
      <p:sp>
        <p:nvSpPr>
          <p:cNvPr id="479" name="Google Shape;479;p52"/>
          <p:cNvSpPr txBox="1">
            <a:spLocks noGrp="1"/>
          </p:cNvSpPr>
          <p:nvPr>
            <p:ph type="body" idx="1"/>
          </p:nvPr>
        </p:nvSpPr>
        <p:spPr>
          <a:xfrm>
            <a:off x="304800" y="1219200"/>
            <a:ext cx="8686800" cy="5181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2160"/>
              <a:buFont typeface="Noto Sans Symbols"/>
              <a:buChar char="▪"/>
            </a:pPr>
            <a:r>
              <a:rPr lang="en-US" sz="2400" b="1" i="0" u="none">
                <a:solidFill>
                  <a:schemeClr val="dk2"/>
                </a:solidFill>
                <a:latin typeface="Source Sans Pro"/>
                <a:ea typeface="Source Sans Pro"/>
                <a:cs typeface="Source Sans Pro"/>
                <a:sym typeface="Source Sans Pro"/>
              </a:rPr>
              <a:t>Data quality</a:t>
            </a:r>
            <a:endParaRPr/>
          </a:p>
          <a:p>
            <a:pPr marL="742950" marR="0" lvl="1" indent="-285750" algn="l" rtl="0">
              <a:lnSpc>
                <a:spcPct val="100000"/>
              </a:lnSpc>
              <a:spcBef>
                <a:spcPts val="400"/>
              </a:spcBef>
              <a:spcAft>
                <a:spcPts val="0"/>
              </a:spcAft>
              <a:buClr>
                <a:schemeClr val="accent1"/>
              </a:buClr>
              <a:buSzPts val="1800"/>
              <a:buFont typeface="Arial"/>
              <a:buChar char="•"/>
            </a:pPr>
            <a:r>
              <a:rPr lang="en-US" sz="2000" b="0" i="0" u="none" strike="noStrike" cap="none">
                <a:solidFill>
                  <a:schemeClr val="dk2"/>
                </a:solidFill>
                <a:latin typeface="Source Sans Pro"/>
                <a:ea typeface="Source Sans Pro"/>
                <a:cs typeface="Source Sans Pro"/>
                <a:sym typeface="Source Sans Pro"/>
              </a:rPr>
              <a:t>The data in a database is considered of high quality if it correctly and non-ambiguously reflects the real-world it is designed to represent </a:t>
            </a:r>
            <a:endParaRPr/>
          </a:p>
          <a:p>
            <a:pPr marL="742950" marR="0" lvl="1" indent="-285750" algn="l" rtl="0">
              <a:lnSpc>
                <a:spcPct val="100000"/>
              </a:lnSpc>
              <a:spcBef>
                <a:spcPts val="400"/>
              </a:spcBef>
              <a:spcAft>
                <a:spcPts val="0"/>
              </a:spcAft>
              <a:buClr>
                <a:schemeClr val="accent1"/>
              </a:buClr>
              <a:buSzPts val="1800"/>
              <a:buFont typeface="Arial"/>
              <a:buChar char="•"/>
            </a:pPr>
            <a:r>
              <a:rPr lang="en-US" sz="2000" b="0" i="0" u="none" strike="noStrike" cap="none">
                <a:solidFill>
                  <a:schemeClr val="dk2"/>
                </a:solidFill>
                <a:latin typeface="Source Sans Pro"/>
                <a:ea typeface="Source Sans Pro"/>
                <a:cs typeface="Source Sans Pro"/>
                <a:sym typeface="Source Sans Pro"/>
              </a:rPr>
              <a:t>Data quality characteristics</a:t>
            </a:r>
            <a:endParaRPr/>
          </a:p>
          <a:p>
            <a:pPr marL="1143000" marR="0" lvl="2" indent="-228600" algn="l" rtl="0">
              <a:lnSpc>
                <a:spcPct val="100000"/>
              </a:lnSpc>
              <a:spcBef>
                <a:spcPts val="360"/>
              </a:spcBef>
              <a:spcAft>
                <a:spcPts val="0"/>
              </a:spcAft>
              <a:buClr>
                <a:schemeClr val="accent1"/>
              </a:buClr>
              <a:buSzPts val="1080"/>
              <a:buFont typeface="Courier New"/>
              <a:buChar char="o"/>
            </a:pPr>
            <a:r>
              <a:rPr lang="en-US" sz="1800" b="0" i="0" u="none" strike="noStrike" cap="none">
                <a:solidFill>
                  <a:schemeClr val="dk2"/>
                </a:solidFill>
                <a:latin typeface="Source Sans Pro"/>
                <a:ea typeface="Source Sans Pro"/>
                <a:cs typeface="Source Sans Pro"/>
                <a:sym typeface="Source Sans Pro"/>
              </a:rPr>
              <a:t>Accuracy</a:t>
            </a:r>
            <a:endParaRPr/>
          </a:p>
          <a:p>
            <a:pPr marL="1143000" marR="0" lvl="2" indent="-228600" algn="l" rtl="0">
              <a:lnSpc>
                <a:spcPct val="100000"/>
              </a:lnSpc>
              <a:spcBef>
                <a:spcPts val="360"/>
              </a:spcBef>
              <a:spcAft>
                <a:spcPts val="0"/>
              </a:spcAft>
              <a:buClr>
                <a:schemeClr val="accent1"/>
              </a:buClr>
              <a:buSzPts val="1080"/>
              <a:buFont typeface="Courier New"/>
              <a:buChar char="o"/>
            </a:pPr>
            <a:r>
              <a:rPr lang="en-US" sz="1800" b="0" i="0" u="none" strike="noStrike" cap="none">
                <a:solidFill>
                  <a:schemeClr val="dk2"/>
                </a:solidFill>
                <a:latin typeface="Source Sans Pro"/>
                <a:ea typeface="Source Sans Pro"/>
                <a:cs typeface="Source Sans Pro"/>
                <a:sym typeface="Source Sans Pro"/>
              </a:rPr>
              <a:t>Uniqueness </a:t>
            </a:r>
            <a:endParaRPr/>
          </a:p>
          <a:p>
            <a:pPr marL="1143000" marR="0" lvl="2" indent="-228600" algn="l" rtl="0">
              <a:lnSpc>
                <a:spcPct val="100000"/>
              </a:lnSpc>
              <a:spcBef>
                <a:spcPts val="360"/>
              </a:spcBef>
              <a:spcAft>
                <a:spcPts val="0"/>
              </a:spcAft>
              <a:buClr>
                <a:schemeClr val="accent1"/>
              </a:buClr>
              <a:buSzPts val="1080"/>
              <a:buFont typeface="Courier New"/>
              <a:buChar char="o"/>
            </a:pPr>
            <a:r>
              <a:rPr lang="en-US" sz="1800" b="0" i="0" u="none" strike="noStrike" cap="none">
                <a:solidFill>
                  <a:schemeClr val="dk2"/>
                </a:solidFill>
                <a:latin typeface="Source Sans Pro"/>
                <a:ea typeface="Source Sans Pro"/>
                <a:cs typeface="Source Sans Pro"/>
                <a:sym typeface="Source Sans Pro"/>
              </a:rPr>
              <a:t>Completeness </a:t>
            </a:r>
            <a:endParaRPr/>
          </a:p>
          <a:p>
            <a:pPr marL="1143000" marR="0" lvl="2" indent="-228600" algn="l" rtl="0">
              <a:lnSpc>
                <a:spcPct val="100000"/>
              </a:lnSpc>
              <a:spcBef>
                <a:spcPts val="360"/>
              </a:spcBef>
              <a:spcAft>
                <a:spcPts val="0"/>
              </a:spcAft>
              <a:buClr>
                <a:schemeClr val="accent1"/>
              </a:buClr>
              <a:buSzPts val="1080"/>
              <a:buFont typeface="Courier New"/>
              <a:buChar char="o"/>
            </a:pPr>
            <a:r>
              <a:rPr lang="en-US" sz="1800" b="0" i="0" u="none" strike="noStrike" cap="none">
                <a:solidFill>
                  <a:schemeClr val="dk2"/>
                </a:solidFill>
                <a:latin typeface="Source Sans Pro"/>
                <a:ea typeface="Source Sans Pro"/>
                <a:cs typeface="Source Sans Pro"/>
                <a:sym typeface="Source Sans Pro"/>
              </a:rPr>
              <a:t>Consistency </a:t>
            </a:r>
            <a:endParaRPr/>
          </a:p>
          <a:p>
            <a:pPr marL="1143000" marR="0" lvl="2" indent="-228600" algn="l" rtl="0">
              <a:lnSpc>
                <a:spcPct val="100000"/>
              </a:lnSpc>
              <a:spcBef>
                <a:spcPts val="360"/>
              </a:spcBef>
              <a:spcAft>
                <a:spcPts val="0"/>
              </a:spcAft>
              <a:buClr>
                <a:schemeClr val="accent1"/>
              </a:buClr>
              <a:buSzPts val="1080"/>
              <a:buFont typeface="Courier New"/>
              <a:buChar char="o"/>
            </a:pPr>
            <a:r>
              <a:rPr lang="en-US" sz="1800" b="0" i="0" u="none" strike="noStrike" cap="none">
                <a:solidFill>
                  <a:schemeClr val="dk2"/>
                </a:solidFill>
                <a:latin typeface="Source Sans Pro"/>
                <a:ea typeface="Source Sans Pro"/>
                <a:cs typeface="Source Sans Pro"/>
                <a:sym typeface="Source Sans Pro"/>
              </a:rPr>
              <a:t>Timeliness </a:t>
            </a:r>
            <a:endParaRPr/>
          </a:p>
          <a:p>
            <a:pPr marL="1143000" marR="0" lvl="2" indent="-228600" algn="l" rtl="0">
              <a:lnSpc>
                <a:spcPct val="100000"/>
              </a:lnSpc>
              <a:spcBef>
                <a:spcPts val="360"/>
              </a:spcBef>
              <a:spcAft>
                <a:spcPts val="0"/>
              </a:spcAft>
              <a:buClr>
                <a:schemeClr val="accent1"/>
              </a:buClr>
              <a:buSzPts val="1080"/>
              <a:buFont typeface="Courier New"/>
              <a:buChar char="o"/>
            </a:pPr>
            <a:r>
              <a:rPr lang="en-US" sz="1800" b="0" i="0" u="none" strike="noStrike" cap="none">
                <a:solidFill>
                  <a:schemeClr val="dk2"/>
                </a:solidFill>
                <a:latin typeface="Source Sans Pro"/>
                <a:ea typeface="Source Sans Pro"/>
                <a:cs typeface="Source Sans Pro"/>
                <a:sym typeface="Source Sans Pro"/>
              </a:rPr>
              <a:t>Conformity</a:t>
            </a:r>
            <a:endParaRPr/>
          </a:p>
        </p:txBody>
      </p:sp>
      <p:sp>
        <p:nvSpPr>
          <p:cNvPr id="480" name="Google Shape;480;p52"/>
          <p:cNvSpPr txBox="1"/>
          <p:nvPr/>
        </p:nvSpPr>
        <p:spPr>
          <a:xfrm>
            <a:off x="0" y="6629400"/>
            <a:ext cx="38100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000" b="0" i="1" u="none">
                <a:solidFill>
                  <a:schemeClr val="dk1"/>
                </a:solidFill>
                <a:latin typeface="Source Sans Pro"/>
                <a:ea typeface="Source Sans Pro"/>
                <a:cs typeface="Source Sans Pro"/>
                <a:sym typeface="Source Sans Pro"/>
              </a:rPr>
              <a:t>Jukić, Vrbsky, Nestorov – Database Systems </a:t>
            </a:r>
            <a:endParaRPr/>
          </a:p>
        </p:txBody>
      </p:sp>
      <p:sp>
        <p:nvSpPr>
          <p:cNvPr id="481" name="Google Shape;481;p52"/>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53"/>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Source Sans Pro"/>
              <a:buNone/>
            </a:pPr>
            <a:r>
              <a:rPr lang="en-US" sz="3200" b="0" i="0" u="none" strike="noStrike" cap="none">
                <a:solidFill>
                  <a:schemeClr val="dk2"/>
                </a:solidFill>
                <a:latin typeface="Source Sans Pro"/>
                <a:ea typeface="Source Sans Pro"/>
                <a:cs typeface="Source Sans Pro"/>
                <a:sym typeface="Source Sans Pro"/>
              </a:rPr>
              <a:t>DATA QUALITY</a:t>
            </a:r>
            <a:endParaRPr/>
          </a:p>
        </p:txBody>
      </p:sp>
      <p:sp>
        <p:nvSpPr>
          <p:cNvPr id="488" name="Google Shape;488;p53"/>
          <p:cNvSpPr txBox="1">
            <a:spLocks noGrp="1"/>
          </p:cNvSpPr>
          <p:nvPr>
            <p:ph type="body" idx="1"/>
          </p:nvPr>
        </p:nvSpPr>
        <p:spPr>
          <a:xfrm>
            <a:off x="304800" y="1219200"/>
            <a:ext cx="8686800" cy="5181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2160"/>
              <a:buFont typeface="Noto Sans Symbols"/>
              <a:buChar char="▪"/>
            </a:pPr>
            <a:r>
              <a:rPr lang="en-US" sz="2400" b="1" i="0" u="none">
                <a:solidFill>
                  <a:schemeClr val="dk2"/>
                </a:solidFill>
                <a:latin typeface="Source Sans Pro"/>
                <a:ea typeface="Source Sans Pro"/>
                <a:cs typeface="Source Sans Pro"/>
                <a:sym typeface="Source Sans Pro"/>
              </a:rPr>
              <a:t>Accuracy  - </a:t>
            </a:r>
            <a:r>
              <a:rPr lang="en-US" sz="2400" b="0" i="0" u="none">
                <a:solidFill>
                  <a:schemeClr val="dk2"/>
                </a:solidFill>
                <a:latin typeface="Source Sans Pro"/>
                <a:ea typeface="Source Sans Pro"/>
                <a:cs typeface="Source Sans Pro"/>
                <a:sym typeface="Source Sans Pro"/>
              </a:rPr>
              <a:t> the extent to which data correctly reflects the real-world instances it is supposed to depict</a:t>
            </a:r>
            <a:endParaRPr/>
          </a:p>
        </p:txBody>
      </p:sp>
      <p:sp>
        <p:nvSpPr>
          <p:cNvPr id="489" name="Google Shape;489;p53"/>
          <p:cNvSpPr txBox="1"/>
          <p:nvPr/>
        </p:nvSpPr>
        <p:spPr>
          <a:xfrm>
            <a:off x="0" y="6629400"/>
            <a:ext cx="38100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000" b="0" i="1" u="none">
                <a:solidFill>
                  <a:schemeClr val="dk1"/>
                </a:solidFill>
                <a:latin typeface="Source Sans Pro"/>
                <a:ea typeface="Source Sans Pro"/>
                <a:cs typeface="Source Sans Pro"/>
                <a:sym typeface="Source Sans Pro"/>
              </a:rPr>
              <a:t>Jukić, Vrbsky, Nestorov – Database Systems </a:t>
            </a:r>
            <a:endParaRPr/>
          </a:p>
        </p:txBody>
      </p:sp>
      <p:sp>
        <p:nvSpPr>
          <p:cNvPr id="490" name="Google Shape;490;p53"/>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54"/>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Source Sans Pro"/>
              <a:buNone/>
            </a:pPr>
            <a:r>
              <a:rPr lang="en-US" sz="3200" b="0" i="0" u="none" strike="noStrike" cap="none">
                <a:solidFill>
                  <a:schemeClr val="dk2"/>
                </a:solidFill>
                <a:latin typeface="Source Sans Pro"/>
                <a:ea typeface="Source Sans Pro"/>
                <a:cs typeface="Source Sans Pro"/>
                <a:sym typeface="Source Sans Pro"/>
              </a:rPr>
              <a:t>DATA QUALITY</a:t>
            </a:r>
            <a:endParaRPr/>
          </a:p>
        </p:txBody>
      </p:sp>
      <p:sp>
        <p:nvSpPr>
          <p:cNvPr id="497" name="Google Shape;497;p54"/>
          <p:cNvSpPr txBox="1">
            <a:spLocks noGrp="1"/>
          </p:cNvSpPr>
          <p:nvPr>
            <p:ph type="body" idx="1"/>
          </p:nvPr>
        </p:nvSpPr>
        <p:spPr>
          <a:xfrm>
            <a:off x="304800" y="1219200"/>
            <a:ext cx="8686800" cy="5181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2160"/>
              <a:buFont typeface="Noto Sans Symbols"/>
              <a:buChar char="▪"/>
            </a:pPr>
            <a:r>
              <a:rPr lang="en-US" sz="2400" b="1" i="0" u="none">
                <a:solidFill>
                  <a:schemeClr val="dk2"/>
                </a:solidFill>
                <a:latin typeface="Source Sans Pro"/>
                <a:ea typeface="Source Sans Pro"/>
                <a:cs typeface="Source Sans Pro"/>
                <a:sym typeface="Source Sans Pro"/>
              </a:rPr>
              <a:t>Uniqueness  -  </a:t>
            </a:r>
            <a:r>
              <a:rPr lang="en-US" sz="2400" b="0" i="0" u="none">
                <a:solidFill>
                  <a:schemeClr val="dk2"/>
                </a:solidFill>
                <a:latin typeface="Source Sans Pro"/>
                <a:ea typeface="Source Sans Pro"/>
                <a:cs typeface="Source Sans Pro"/>
                <a:sym typeface="Source Sans Pro"/>
              </a:rPr>
              <a:t>requires each real-world instance to be represented only once in the data collection</a:t>
            </a:r>
            <a:endParaRPr/>
          </a:p>
          <a:p>
            <a:pPr marL="742950" marR="0" lvl="1" indent="-285750" algn="l" rtl="0">
              <a:lnSpc>
                <a:spcPct val="100000"/>
              </a:lnSpc>
              <a:spcBef>
                <a:spcPts val="400"/>
              </a:spcBef>
              <a:spcAft>
                <a:spcPts val="0"/>
              </a:spcAft>
              <a:buClr>
                <a:schemeClr val="accent1"/>
              </a:buClr>
              <a:buSzPts val="1800"/>
              <a:buFont typeface="Arial"/>
              <a:buChar char="•"/>
            </a:pPr>
            <a:r>
              <a:rPr lang="en-US" sz="2000" b="0" i="0" u="none" strike="noStrike" cap="none">
                <a:solidFill>
                  <a:schemeClr val="dk2"/>
                </a:solidFill>
                <a:latin typeface="Source Sans Pro"/>
                <a:ea typeface="Source Sans Pro"/>
                <a:cs typeface="Source Sans Pro"/>
                <a:sym typeface="Source Sans Pro"/>
              </a:rPr>
              <a:t>The uniqueness data quality problem is sometimes also referred to as data duplication</a:t>
            </a:r>
            <a:endParaRPr/>
          </a:p>
        </p:txBody>
      </p:sp>
      <p:sp>
        <p:nvSpPr>
          <p:cNvPr id="498" name="Google Shape;498;p54"/>
          <p:cNvSpPr txBox="1"/>
          <p:nvPr/>
        </p:nvSpPr>
        <p:spPr>
          <a:xfrm>
            <a:off x="0" y="6629400"/>
            <a:ext cx="38100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000" b="0" i="1" u="none">
                <a:solidFill>
                  <a:schemeClr val="dk1"/>
                </a:solidFill>
                <a:latin typeface="Source Sans Pro"/>
                <a:ea typeface="Source Sans Pro"/>
                <a:cs typeface="Source Sans Pro"/>
                <a:sym typeface="Source Sans Pro"/>
              </a:rPr>
              <a:t>Jukić, Vrbsky, Nestorov – Database Systems </a:t>
            </a:r>
            <a:endParaRPr/>
          </a:p>
        </p:txBody>
      </p:sp>
      <p:sp>
        <p:nvSpPr>
          <p:cNvPr id="499" name="Google Shape;499;p54"/>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55"/>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Source Sans Pro"/>
              <a:buNone/>
            </a:pPr>
            <a:r>
              <a:rPr lang="en-US" sz="3200" b="0" i="0" u="none" strike="noStrike" cap="none">
                <a:solidFill>
                  <a:schemeClr val="dk2"/>
                </a:solidFill>
                <a:latin typeface="Source Sans Pro"/>
                <a:ea typeface="Source Sans Pro"/>
                <a:cs typeface="Source Sans Pro"/>
                <a:sym typeface="Source Sans Pro"/>
              </a:rPr>
              <a:t>DATA QUALITY</a:t>
            </a:r>
            <a:endParaRPr/>
          </a:p>
        </p:txBody>
      </p:sp>
      <p:sp>
        <p:nvSpPr>
          <p:cNvPr id="506" name="Google Shape;506;p55"/>
          <p:cNvSpPr txBox="1">
            <a:spLocks noGrp="1"/>
          </p:cNvSpPr>
          <p:nvPr>
            <p:ph type="body" idx="1"/>
          </p:nvPr>
        </p:nvSpPr>
        <p:spPr>
          <a:xfrm>
            <a:off x="304800" y="1219200"/>
            <a:ext cx="8686800" cy="5181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2160"/>
              <a:buFont typeface="Noto Sans Symbols"/>
              <a:buChar char="▪"/>
            </a:pPr>
            <a:r>
              <a:rPr lang="en-US" sz="2400" b="1" i="0" u="none">
                <a:solidFill>
                  <a:schemeClr val="dk2"/>
                </a:solidFill>
                <a:latin typeface="Source Sans Pro"/>
                <a:ea typeface="Source Sans Pro"/>
                <a:cs typeface="Source Sans Pro"/>
                <a:sym typeface="Source Sans Pro"/>
              </a:rPr>
              <a:t>Completeness  -  </a:t>
            </a:r>
            <a:r>
              <a:rPr lang="en-US" sz="2400" b="0" i="0" u="none">
                <a:solidFill>
                  <a:schemeClr val="dk2"/>
                </a:solidFill>
                <a:latin typeface="Source Sans Pro"/>
                <a:ea typeface="Source Sans Pro"/>
                <a:cs typeface="Source Sans Pro"/>
                <a:sym typeface="Source Sans Pro"/>
              </a:rPr>
              <a:t>the degree to which all the required data is present in the data collection</a:t>
            </a:r>
            <a:endParaRPr/>
          </a:p>
        </p:txBody>
      </p:sp>
      <p:sp>
        <p:nvSpPr>
          <p:cNvPr id="507" name="Google Shape;507;p55"/>
          <p:cNvSpPr txBox="1"/>
          <p:nvPr/>
        </p:nvSpPr>
        <p:spPr>
          <a:xfrm>
            <a:off x="0" y="6629400"/>
            <a:ext cx="38100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000" b="0" i="1" u="none">
                <a:solidFill>
                  <a:schemeClr val="dk1"/>
                </a:solidFill>
                <a:latin typeface="Source Sans Pro"/>
                <a:ea typeface="Source Sans Pro"/>
                <a:cs typeface="Source Sans Pro"/>
                <a:sym typeface="Source Sans Pro"/>
              </a:rPr>
              <a:t>Jukić, Vrbsky, Nestorov – Database Systems </a:t>
            </a:r>
            <a:endParaRPr/>
          </a:p>
        </p:txBody>
      </p:sp>
      <p:sp>
        <p:nvSpPr>
          <p:cNvPr id="508" name="Google Shape;508;p55"/>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1"/>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Source Sans Pro"/>
              <a:buNone/>
            </a:pPr>
            <a:r>
              <a:rPr lang="en-US" sz="2900" b="0" i="0" u="none" strike="noStrike" cap="none">
                <a:solidFill>
                  <a:schemeClr val="dk2"/>
                </a:solidFill>
                <a:latin typeface="Source Sans Pro"/>
                <a:ea typeface="Source Sans Pro"/>
                <a:cs typeface="Source Sans Pro"/>
                <a:sym typeface="Source Sans Pro"/>
              </a:rPr>
              <a:t>REFERENTIAL INTEGRITY CONSTRAINT: DELETE AND UPDATE IMPLEMENTATION OPTIONS</a:t>
            </a:r>
            <a:br>
              <a:rPr lang="en-US" sz="2900" b="0" i="0" u="none" strike="noStrike" cap="none">
                <a:solidFill>
                  <a:schemeClr val="dk2"/>
                </a:solidFill>
                <a:latin typeface="Source Sans Pro"/>
                <a:ea typeface="Source Sans Pro"/>
                <a:cs typeface="Source Sans Pro"/>
                <a:sym typeface="Source Sans Pro"/>
              </a:rPr>
            </a:br>
            <a:endParaRPr/>
          </a:p>
        </p:txBody>
      </p:sp>
      <p:sp>
        <p:nvSpPr>
          <p:cNvPr id="97" name="Google Shape;97;p11"/>
          <p:cNvSpPr txBox="1">
            <a:spLocks noGrp="1"/>
          </p:cNvSpPr>
          <p:nvPr>
            <p:ph type="body" idx="1"/>
          </p:nvPr>
        </p:nvSpPr>
        <p:spPr>
          <a:xfrm>
            <a:off x="304800" y="1447800"/>
            <a:ext cx="8686800" cy="53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Font typeface="Noto Sans Symbols"/>
              <a:buNone/>
            </a:pPr>
            <a:r>
              <a:rPr lang="en-US" sz="2400" b="1" i="0" u="none">
                <a:solidFill>
                  <a:schemeClr val="dk2"/>
                </a:solidFill>
                <a:latin typeface="Source Sans Pro"/>
                <a:ea typeface="Source Sans Pro"/>
                <a:cs typeface="Source Sans Pro"/>
                <a:sym typeface="Source Sans Pro"/>
              </a:rPr>
              <a:t>DELETE RESTRICT example</a:t>
            </a:r>
            <a:endParaRPr/>
          </a:p>
        </p:txBody>
      </p:sp>
      <p:sp>
        <p:nvSpPr>
          <p:cNvPr id="98" name="Google Shape;98;p11"/>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5</a:t>
            </a:fld>
            <a:endParaRPr/>
          </a:p>
        </p:txBody>
      </p:sp>
      <p:pic>
        <p:nvPicPr>
          <p:cNvPr id="99" name="Google Shape;99;p11"/>
          <p:cNvPicPr preferRelativeResize="0"/>
          <p:nvPr/>
        </p:nvPicPr>
        <p:blipFill rotWithShape="1">
          <a:blip r:embed="rId3">
            <a:alphaModFix/>
          </a:blip>
          <a:srcRect/>
          <a:stretch/>
        </p:blipFill>
        <p:spPr>
          <a:xfrm>
            <a:off x="1371600" y="2286000"/>
            <a:ext cx="6556709" cy="219824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56"/>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Source Sans Pro"/>
              <a:buNone/>
            </a:pPr>
            <a:r>
              <a:rPr lang="en-US" sz="3200" b="0" i="0" u="none" strike="noStrike" cap="none">
                <a:solidFill>
                  <a:schemeClr val="dk2"/>
                </a:solidFill>
                <a:latin typeface="Source Sans Pro"/>
                <a:ea typeface="Source Sans Pro"/>
                <a:cs typeface="Source Sans Pro"/>
                <a:sym typeface="Source Sans Pro"/>
              </a:rPr>
              <a:t>DATA QUALITY</a:t>
            </a:r>
            <a:endParaRPr/>
          </a:p>
        </p:txBody>
      </p:sp>
      <p:sp>
        <p:nvSpPr>
          <p:cNvPr id="515" name="Google Shape;515;p56"/>
          <p:cNvSpPr txBox="1">
            <a:spLocks noGrp="1"/>
          </p:cNvSpPr>
          <p:nvPr>
            <p:ph type="body" idx="1"/>
          </p:nvPr>
        </p:nvSpPr>
        <p:spPr>
          <a:xfrm>
            <a:off x="304800" y="1219200"/>
            <a:ext cx="8686800" cy="5181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2160"/>
              <a:buFont typeface="Noto Sans Symbols"/>
              <a:buChar char="▪"/>
            </a:pPr>
            <a:r>
              <a:rPr lang="en-US" sz="2400" b="1" i="0" u="none">
                <a:solidFill>
                  <a:schemeClr val="dk2"/>
                </a:solidFill>
                <a:latin typeface="Source Sans Pro"/>
                <a:ea typeface="Source Sans Pro"/>
                <a:cs typeface="Source Sans Pro"/>
                <a:sym typeface="Source Sans Pro"/>
              </a:rPr>
              <a:t>Consistency  -  </a:t>
            </a:r>
            <a:r>
              <a:rPr lang="en-US" sz="2400" b="0" i="0" u="none">
                <a:solidFill>
                  <a:schemeClr val="dk2"/>
                </a:solidFill>
                <a:latin typeface="Source Sans Pro"/>
                <a:ea typeface="Source Sans Pro"/>
                <a:cs typeface="Source Sans Pro"/>
                <a:sym typeface="Source Sans Pro"/>
              </a:rPr>
              <a:t>the extent to which the data properly conforms to and matches up with the other data</a:t>
            </a:r>
            <a:endParaRPr/>
          </a:p>
        </p:txBody>
      </p:sp>
      <p:sp>
        <p:nvSpPr>
          <p:cNvPr id="516" name="Google Shape;516;p56"/>
          <p:cNvSpPr txBox="1"/>
          <p:nvPr/>
        </p:nvSpPr>
        <p:spPr>
          <a:xfrm>
            <a:off x="0" y="6629400"/>
            <a:ext cx="38100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000" b="0" i="1" u="none">
                <a:solidFill>
                  <a:schemeClr val="dk1"/>
                </a:solidFill>
                <a:latin typeface="Source Sans Pro"/>
                <a:ea typeface="Source Sans Pro"/>
                <a:cs typeface="Source Sans Pro"/>
                <a:sym typeface="Source Sans Pro"/>
              </a:rPr>
              <a:t>Jukić, Vrbsky, Nestorov – Database Systems </a:t>
            </a:r>
            <a:endParaRPr/>
          </a:p>
        </p:txBody>
      </p:sp>
      <p:sp>
        <p:nvSpPr>
          <p:cNvPr id="517" name="Google Shape;517;p56"/>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57"/>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Source Sans Pro"/>
              <a:buNone/>
            </a:pPr>
            <a:r>
              <a:rPr lang="en-US" sz="3200" b="0" i="0" u="none" strike="noStrike" cap="none">
                <a:solidFill>
                  <a:schemeClr val="dk2"/>
                </a:solidFill>
                <a:latin typeface="Source Sans Pro"/>
                <a:ea typeface="Source Sans Pro"/>
                <a:cs typeface="Source Sans Pro"/>
                <a:sym typeface="Source Sans Pro"/>
              </a:rPr>
              <a:t>DATA QUALITY</a:t>
            </a:r>
            <a:endParaRPr/>
          </a:p>
        </p:txBody>
      </p:sp>
      <p:sp>
        <p:nvSpPr>
          <p:cNvPr id="524" name="Google Shape;524;p57"/>
          <p:cNvSpPr txBox="1">
            <a:spLocks noGrp="1"/>
          </p:cNvSpPr>
          <p:nvPr>
            <p:ph type="body" idx="1"/>
          </p:nvPr>
        </p:nvSpPr>
        <p:spPr>
          <a:xfrm>
            <a:off x="304800" y="1219200"/>
            <a:ext cx="8686800" cy="5181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2160"/>
              <a:buFont typeface="Noto Sans Symbols"/>
              <a:buChar char="▪"/>
            </a:pPr>
            <a:r>
              <a:rPr lang="en-US" sz="2400" b="1" i="0" u="none">
                <a:solidFill>
                  <a:schemeClr val="dk2"/>
                </a:solidFill>
                <a:latin typeface="Source Sans Pro"/>
                <a:ea typeface="Source Sans Pro"/>
                <a:cs typeface="Source Sans Pro"/>
                <a:sym typeface="Source Sans Pro"/>
              </a:rPr>
              <a:t>Timeliness  -  </a:t>
            </a:r>
            <a:r>
              <a:rPr lang="en-US" sz="2400" b="0" i="0" u="none">
                <a:solidFill>
                  <a:schemeClr val="dk2"/>
                </a:solidFill>
                <a:latin typeface="Source Sans Pro"/>
                <a:ea typeface="Source Sans Pro"/>
                <a:cs typeface="Source Sans Pro"/>
                <a:sym typeface="Source Sans Pro"/>
              </a:rPr>
              <a:t>the degree to which the data is aligned with the proper time window in its representation of the real world</a:t>
            </a:r>
            <a:endParaRPr/>
          </a:p>
          <a:p>
            <a:pPr marL="742950" marR="0" lvl="1" indent="-285750" algn="l" rtl="0">
              <a:lnSpc>
                <a:spcPct val="100000"/>
              </a:lnSpc>
              <a:spcBef>
                <a:spcPts val="400"/>
              </a:spcBef>
              <a:spcAft>
                <a:spcPts val="0"/>
              </a:spcAft>
              <a:buClr>
                <a:schemeClr val="accent1"/>
              </a:buClr>
              <a:buSzPts val="1800"/>
              <a:buFont typeface="Arial"/>
              <a:buChar char="•"/>
            </a:pPr>
            <a:r>
              <a:rPr lang="en-US" sz="2000" b="0" i="0" u="none" strike="noStrike" cap="none">
                <a:solidFill>
                  <a:schemeClr val="dk2"/>
                </a:solidFill>
                <a:latin typeface="Source Sans Pro"/>
                <a:ea typeface="Source Sans Pro"/>
                <a:cs typeface="Source Sans Pro"/>
                <a:sym typeface="Source Sans Pro"/>
              </a:rPr>
              <a:t>Typically, timeliness refers to the “freshness” of the data</a:t>
            </a:r>
            <a:endParaRPr/>
          </a:p>
        </p:txBody>
      </p:sp>
      <p:sp>
        <p:nvSpPr>
          <p:cNvPr id="525" name="Google Shape;525;p57"/>
          <p:cNvSpPr txBox="1"/>
          <p:nvPr/>
        </p:nvSpPr>
        <p:spPr>
          <a:xfrm>
            <a:off x="0" y="6629400"/>
            <a:ext cx="38100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000" b="0" i="1" u="none">
                <a:solidFill>
                  <a:schemeClr val="dk1"/>
                </a:solidFill>
                <a:latin typeface="Source Sans Pro"/>
                <a:ea typeface="Source Sans Pro"/>
                <a:cs typeface="Source Sans Pro"/>
                <a:sym typeface="Source Sans Pro"/>
              </a:rPr>
              <a:t>Jukić, Vrbsky, Nestorov – Database Systems </a:t>
            </a:r>
            <a:endParaRPr/>
          </a:p>
        </p:txBody>
      </p:sp>
      <p:sp>
        <p:nvSpPr>
          <p:cNvPr id="526" name="Google Shape;526;p57"/>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58"/>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Source Sans Pro"/>
              <a:buNone/>
            </a:pPr>
            <a:r>
              <a:rPr lang="en-US" sz="3200" b="0" i="0" u="none" strike="noStrike" cap="none">
                <a:solidFill>
                  <a:schemeClr val="dk2"/>
                </a:solidFill>
                <a:latin typeface="Source Sans Pro"/>
                <a:ea typeface="Source Sans Pro"/>
                <a:cs typeface="Source Sans Pro"/>
                <a:sym typeface="Source Sans Pro"/>
              </a:rPr>
              <a:t>DATA QUALITY</a:t>
            </a:r>
            <a:endParaRPr/>
          </a:p>
        </p:txBody>
      </p:sp>
      <p:sp>
        <p:nvSpPr>
          <p:cNvPr id="533" name="Google Shape;533;p58"/>
          <p:cNvSpPr txBox="1">
            <a:spLocks noGrp="1"/>
          </p:cNvSpPr>
          <p:nvPr>
            <p:ph type="body" idx="1"/>
          </p:nvPr>
        </p:nvSpPr>
        <p:spPr>
          <a:xfrm>
            <a:off x="304800" y="1219200"/>
            <a:ext cx="8686800" cy="5181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2160"/>
              <a:buFont typeface="Noto Sans Symbols"/>
              <a:buChar char="▪"/>
            </a:pPr>
            <a:r>
              <a:rPr lang="en-US" sz="2400" b="1" i="0" u="none">
                <a:solidFill>
                  <a:schemeClr val="dk2"/>
                </a:solidFill>
                <a:latin typeface="Source Sans Pro"/>
                <a:ea typeface="Source Sans Pro"/>
                <a:cs typeface="Source Sans Pro"/>
                <a:sym typeface="Source Sans Pro"/>
              </a:rPr>
              <a:t>Conformity  -  </a:t>
            </a:r>
            <a:r>
              <a:rPr lang="en-US" sz="2400" b="0" i="0" u="none">
                <a:solidFill>
                  <a:schemeClr val="dk2"/>
                </a:solidFill>
                <a:latin typeface="Source Sans Pro"/>
                <a:ea typeface="Source Sans Pro"/>
                <a:cs typeface="Source Sans Pro"/>
                <a:sym typeface="Source Sans Pro"/>
              </a:rPr>
              <a:t>the extent to which the data conforms to its specified format</a:t>
            </a:r>
            <a:endParaRPr/>
          </a:p>
        </p:txBody>
      </p:sp>
      <p:sp>
        <p:nvSpPr>
          <p:cNvPr id="534" name="Google Shape;534;p58"/>
          <p:cNvSpPr txBox="1"/>
          <p:nvPr/>
        </p:nvSpPr>
        <p:spPr>
          <a:xfrm>
            <a:off x="0" y="6629400"/>
            <a:ext cx="38100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000" b="0" i="1" u="none">
                <a:solidFill>
                  <a:schemeClr val="dk1"/>
                </a:solidFill>
                <a:latin typeface="Source Sans Pro"/>
                <a:ea typeface="Source Sans Pro"/>
                <a:cs typeface="Source Sans Pro"/>
                <a:sym typeface="Source Sans Pro"/>
              </a:rPr>
              <a:t>Jukić, Vrbsky, Nestorov – Database Systems </a:t>
            </a:r>
            <a:endParaRPr/>
          </a:p>
        </p:txBody>
      </p:sp>
      <p:sp>
        <p:nvSpPr>
          <p:cNvPr id="535" name="Google Shape;535;p58"/>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59"/>
          <p:cNvSpPr txBox="1"/>
          <p:nvPr/>
        </p:nvSpPr>
        <p:spPr>
          <a:xfrm>
            <a:off x="0" y="6629400"/>
            <a:ext cx="38100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000" b="0" i="1" u="none">
                <a:solidFill>
                  <a:schemeClr val="dk1"/>
                </a:solidFill>
                <a:latin typeface="Source Sans Pro"/>
                <a:ea typeface="Source Sans Pro"/>
                <a:cs typeface="Source Sans Pro"/>
                <a:sym typeface="Source Sans Pro"/>
              </a:rPr>
              <a:t>Jukić, Vrbsky, Nestorov – Database Systems </a:t>
            </a:r>
            <a:endParaRPr/>
          </a:p>
        </p:txBody>
      </p:sp>
      <p:sp>
        <p:nvSpPr>
          <p:cNvPr id="542" name="Google Shape;542;p59"/>
          <p:cNvSpPr txBox="1"/>
          <p:nvPr/>
        </p:nvSpPr>
        <p:spPr>
          <a:xfrm>
            <a:off x="-11112" y="0"/>
            <a:ext cx="8686800" cy="579437"/>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2"/>
              </a:buClr>
              <a:buFont typeface="Source Sans Pro"/>
              <a:buNone/>
            </a:pPr>
            <a:r>
              <a:rPr lang="en-US" sz="1800" b="1" i="0" u="none">
                <a:solidFill>
                  <a:schemeClr val="dk2"/>
                </a:solidFill>
                <a:latin typeface="Source Sans Pro"/>
                <a:ea typeface="Source Sans Pro"/>
                <a:cs typeface="Source Sans Pro"/>
                <a:sym typeface="Source Sans Pro"/>
              </a:rPr>
              <a:t>Data quality – Example</a:t>
            </a:r>
            <a:br>
              <a:rPr lang="en-US" sz="1800" b="0" i="0" u="none">
                <a:solidFill>
                  <a:schemeClr val="dk2"/>
                </a:solidFill>
                <a:latin typeface="Source Sans Pro"/>
                <a:ea typeface="Source Sans Pro"/>
                <a:cs typeface="Source Sans Pro"/>
                <a:sym typeface="Source Sans Pro"/>
              </a:rPr>
            </a:br>
            <a:r>
              <a:rPr lang="en-US" sz="1800" b="0" i="0" u="none">
                <a:solidFill>
                  <a:schemeClr val="dk2"/>
                </a:solidFill>
                <a:latin typeface="Source Sans Pro"/>
                <a:ea typeface="Source Sans Pro"/>
                <a:cs typeface="Source Sans Pro"/>
                <a:sym typeface="Source Sans Pro"/>
              </a:rPr>
              <a:t>A message reporting the head count of the managers in the Albritco company</a:t>
            </a:r>
            <a:endParaRPr/>
          </a:p>
          <a:p>
            <a:pPr marL="0" marR="0" lvl="0" indent="0" algn="l" rtl="0">
              <a:lnSpc>
                <a:spcPct val="100000"/>
              </a:lnSpc>
              <a:spcBef>
                <a:spcPts val="0"/>
              </a:spcBef>
              <a:spcAft>
                <a:spcPts val="0"/>
              </a:spcAft>
              <a:buNone/>
            </a:pPr>
            <a:endParaRPr sz="1800" b="0" i="0" u="none">
              <a:solidFill>
                <a:schemeClr val="dk2"/>
              </a:solidFill>
              <a:latin typeface="Source Sans Pro"/>
              <a:ea typeface="Source Sans Pro"/>
              <a:cs typeface="Source Sans Pro"/>
              <a:sym typeface="Source Sans Pro"/>
            </a:endParaRPr>
          </a:p>
        </p:txBody>
      </p:sp>
      <p:pic>
        <p:nvPicPr>
          <p:cNvPr id="543" name="Google Shape;543;p59"/>
          <p:cNvPicPr preferRelativeResize="0"/>
          <p:nvPr/>
        </p:nvPicPr>
        <p:blipFill rotWithShape="1">
          <a:blip r:embed="rId3">
            <a:alphaModFix/>
          </a:blip>
          <a:srcRect/>
          <a:stretch/>
        </p:blipFill>
        <p:spPr>
          <a:xfrm>
            <a:off x="990600" y="1841500"/>
            <a:ext cx="7302032" cy="3096434"/>
          </a:xfrm>
          <a:prstGeom prst="rect">
            <a:avLst/>
          </a:prstGeom>
          <a:noFill/>
          <a:ln>
            <a:noFill/>
          </a:ln>
        </p:spPr>
      </p:pic>
      <p:sp>
        <p:nvSpPr>
          <p:cNvPr id="544" name="Google Shape;544;p59"/>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60"/>
          <p:cNvSpPr txBox="1"/>
          <p:nvPr/>
        </p:nvSpPr>
        <p:spPr>
          <a:xfrm>
            <a:off x="0" y="6629400"/>
            <a:ext cx="38100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000" b="0" i="1" u="none">
                <a:solidFill>
                  <a:schemeClr val="dk1"/>
                </a:solidFill>
                <a:latin typeface="Source Sans Pro"/>
                <a:ea typeface="Source Sans Pro"/>
                <a:cs typeface="Source Sans Pro"/>
                <a:sym typeface="Source Sans Pro"/>
              </a:rPr>
              <a:t>Jukić, Vrbsky, Nestorov – Database Systems </a:t>
            </a:r>
            <a:endParaRPr/>
          </a:p>
        </p:txBody>
      </p:sp>
      <p:sp>
        <p:nvSpPr>
          <p:cNvPr id="551" name="Google Shape;551;p60"/>
          <p:cNvSpPr txBox="1"/>
          <p:nvPr/>
        </p:nvSpPr>
        <p:spPr>
          <a:xfrm>
            <a:off x="-11112" y="0"/>
            <a:ext cx="8686800" cy="76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Source Sans Pro"/>
              <a:buNone/>
            </a:pPr>
            <a:r>
              <a:rPr lang="en-US" sz="1900" b="1" i="0" u="none">
                <a:solidFill>
                  <a:schemeClr val="dk2"/>
                </a:solidFill>
                <a:latin typeface="Source Sans Pro"/>
                <a:ea typeface="Source Sans Pro"/>
                <a:cs typeface="Source Sans Pro"/>
                <a:sym typeface="Source Sans Pro"/>
              </a:rPr>
              <a:t>Data quality – Example</a:t>
            </a:r>
            <a:br>
              <a:rPr lang="en-US" sz="1900" b="0" i="0" u="none">
                <a:solidFill>
                  <a:schemeClr val="dk2"/>
                </a:solidFill>
                <a:latin typeface="Source Sans Pro"/>
                <a:ea typeface="Source Sans Pro"/>
                <a:cs typeface="Source Sans Pro"/>
                <a:sym typeface="Source Sans Pro"/>
              </a:rPr>
            </a:br>
            <a:r>
              <a:rPr lang="en-US" sz="1900" b="0" i="0" u="none">
                <a:solidFill>
                  <a:schemeClr val="dk2"/>
                </a:solidFill>
                <a:latin typeface="Source Sans Pro"/>
                <a:ea typeface="Source Sans Pro"/>
                <a:cs typeface="Source Sans Pro"/>
                <a:sym typeface="Source Sans Pro"/>
              </a:rPr>
              <a:t>Albritco database relation with data quality issues</a:t>
            </a:r>
            <a:endParaRPr/>
          </a:p>
        </p:txBody>
      </p:sp>
      <p:pic>
        <p:nvPicPr>
          <p:cNvPr id="552" name="Google Shape;552;p60"/>
          <p:cNvPicPr preferRelativeResize="0"/>
          <p:nvPr/>
        </p:nvPicPr>
        <p:blipFill rotWithShape="1">
          <a:blip r:embed="rId3">
            <a:alphaModFix/>
          </a:blip>
          <a:srcRect/>
          <a:stretch/>
        </p:blipFill>
        <p:spPr>
          <a:xfrm>
            <a:off x="107950" y="1416050"/>
            <a:ext cx="8940527" cy="3693359"/>
          </a:xfrm>
          <a:prstGeom prst="rect">
            <a:avLst/>
          </a:prstGeom>
          <a:noFill/>
          <a:ln>
            <a:noFill/>
          </a:ln>
        </p:spPr>
      </p:pic>
      <p:sp>
        <p:nvSpPr>
          <p:cNvPr id="553" name="Google Shape;553;p60"/>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61"/>
          <p:cNvSpPr txBox="1"/>
          <p:nvPr/>
        </p:nvSpPr>
        <p:spPr>
          <a:xfrm>
            <a:off x="0" y="6629400"/>
            <a:ext cx="38100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000" b="0" i="1" u="none">
                <a:solidFill>
                  <a:schemeClr val="dk1"/>
                </a:solidFill>
                <a:latin typeface="Source Sans Pro"/>
                <a:ea typeface="Source Sans Pro"/>
                <a:cs typeface="Source Sans Pro"/>
                <a:sym typeface="Source Sans Pro"/>
              </a:rPr>
              <a:t>Jukić, Vrbsky, Nestorov – Database Systems </a:t>
            </a:r>
            <a:endParaRPr/>
          </a:p>
        </p:txBody>
      </p:sp>
      <p:pic>
        <p:nvPicPr>
          <p:cNvPr id="560" name="Google Shape;560;p61"/>
          <p:cNvPicPr preferRelativeResize="0"/>
          <p:nvPr/>
        </p:nvPicPr>
        <p:blipFill rotWithShape="1">
          <a:blip r:embed="rId3">
            <a:alphaModFix/>
          </a:blip>
          <a:srcRect/>
          <a:stretch/>
        </p:blipFill>
        <p:spPr>
          <a:xfrm>
            <a:off x="1524000" y="1371600"/>
            <a:ext cx="6334624" cy="4743468"/>
          </a:xfrm>
          <a:prstGeom prst="rect">
            <a:avLst/>
          </a:prstGeom>
          <a:noFill/>
          <a:ln>
            <a:noFill/>
          </a:ln>
        </p:spPr>
      </p:pic>
      <p:sp>
        <p:nvSpPr>
          <p:cNvPr id="561" name="Google Shape;561;p61"/>
          <p:cNvSpPr txBox="1"/>
          <p:nvPr/>
        </p:nvSpPr>
        <p:spPr>
          <a:xfrm>
            <a:off x="-11112" y="0"/>
            <a:ext cx="8686800" cy="76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Source Sans Pro"/>
              <a:buNone/>
            </a:pPr>
            <a:r>
              <a:rPr lang="en-US" sz="1900" b="1" i="0" u="none">
                <a:solidFill>
                  <a:schemeClr val="dk2"/>
                </a:solidFill>
                <a:latin typeface="Source Sans Pro"/>
                <a:ea typeface="Source Sans Pro"/>
                <a:cs typeface="Source Sans Pro"/>
                <a:sym typeface="Source Sans Pro"/>
              </a:rPr>
              <a:t>Data quality – Example</a:t>
            </a:r>
            <a:br>
              <a:rPr lang="en-US" sz="1900" b="0" i="0" u="none">
                <a:solidFill>
                  <a:schemeClr val="dk2"/>
                </a:solidFill>
                <a:latin typeface="Source Sans Pro"/>
                <a:ea typeface="Source Sans Pro"/>
                <a:cs typeface="Source Sans Pro"/>
                <a:sym typeface="Source Sans Pro"/>
              </a:rPr>
            </a:br>
            <a:r>
              <a:rPr lang="en-US" sz="1900" b="0" i="0" u="none">
                <a:solidFill>
                  <a:schemeClr val="dk2"/>
                </a:solidFill>
                <a:latin typeface="Source Sans Pro"/>
                <a:ea typeface="Source Sans Pro"/>
                <a:cs typeface="Source Sans Pro"/>
                <a:sym typeface="Source Sans Pro"/>
              </a:rPr>
              <a:t>A report based on the Albritco relation with data quality issues</a:t>
            </a:r>
            <a:endParaRPr/>
          </a:p>
        </p:txBody>
      </p:sp>
      <p:sp>
        <p:nvSpPr>
          <p:cNvPr id="562" name="Google Shape;562;p61"/>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62"/>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Source Sans Pro"/>
              <a:buNone/>
            </a:pPr>
            <a:r>
              <a:rPr lang="en-US" sz="3200" b="0" i="0" u="none" strike="noStrike" cap="none">
                <a:solidFill>
                  <a:schemeClr val="dk2"/>
                </a:solidFill>
                <a:latin typeface="Source Sans Pro"/>
                <a:ea typeface="Source Sans Pro"/>
                <a:cs typeface="Source Sans Pro"/>
                <a:sym typeface="Source Sans Pro"/>
              </a:rPr>
              <a:t>DATA QUALITY</a:t>
            </a:r>
            <a:endParaRPr/>
          </a:p>
        </p:txBody>
      </p:sp>
      <p:sp>
        <p:nvSpPr>
          <p:cNvPr id="569" name="Google Shape;569;p62"/>
          <p:cNvSpPr txBox="1">
            <a:spLocks noGrp="1"/>
          </p:cNvSpPr>
          <p:nvPr>
            <p:ph type="body" idx="1"/>
          </p:nvPr>
        </p:nvSpPr>
        <p:spPr>
          <a:xfrm>
            <a:off x="304800" y="1219200"/>
            <a:ext cx="8686800" cy="5181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2160"/>
              <a:buFont typeface="Noto Sans Symbols"/>
              <a:buChar char="▪"/>
            </a:pPr>
            <a:r>
              <a:rPr lang="en-US" sz="2400" b="1" i="0" u="none">
                <a:solidFill>
                  <a:schemeClr val="dk2"/>
                </a:solidFill>
                <a:latin typeface="Source Sans Pro"/>
                <a:ea typeface="Source Sans Pro"/>
                <a:cs typeface="Source Sans Pro"/>
                <a:sym typeface="Source Sans Pro"/>
              </a:rPr>
              <a:t>Preventive data quality actions</a:t>
            </a:r>
            <a:endParaRPr/>
          </a:p>
          <a:p>
            <a:pPr marL="742950" marR="0" lvl="1" indent="-285750" algn="l" rtl="0">
              <a:lnSpc>
                <a:spcPct val="100000"/>
              </a:lnSpc>
              <a:spcBef>
                <a:spcPts val="400"/>
              </a:spcBef>
              <a:spcAft>
                <a:spcPts val="0"/>
              </a:spcAft>
              <a:buClr>
                <a:schemeClr val="accent1"/>
              </a:buClr>
              <a:buSzPts val="1800"/>
              <a:buFont typeface="Arial"/>
              <a:buChar char="•"/>
            </a:pPr>
            <a:r>
              <a:rPr lang="en-US" sz="2000" b="0" i="0" u="none" strike="noStrike" cap="none">
                <a:solidFill>
                  <a:schemeClr val="dk2"/>
                </a:solidFill>
                <a:latin typeface="Source Sans Pro"/>
                <a:ea typeface="Source Sans Pro"/>
                <a:cs typeface="Source Sans Pro"/>
                <a:sym typeface="Source Sans Pro"/>
              </a:rPr>
              <a:t>Actions taken to preclude data quality problems</a:t>
            </a:r>
            <a:endParaRPr/>
          </a:p>
          <a:p>
            <a:pPr marL="342900" marR="0" lvl="0" indent="-342900" algn="l" rtl="0">
              <a:lnSpc>
                <a:spcPct val="100000"/>
              </a:lnSpc>
              <a:spcBef>
                <a:spcPts val="480"/>
              </a:spcBef>
              <a:spcAft>
                <a:spcPts val="0"/>
              </a:spcAft>
              <a:buClr>
                <a:schemeClr val="accent1"/>
              </a:buClr>
              <a:buSzPts val="2160"/>
              <a:buFont typeface="Noto Sans Symbols"/>
              <a:buChar char="▪"/>
            </a:pPr>
            <a:r>
              <a:rPr lang="en-US" sz="2400" b="1" i="0" u="none">
                <a:solidFill>
                  <a:schemeClr val="dk2"/>
                </a:solidFill>
                <a:latin typeface="Source Sans Pro"/>
                <a:ea typeface="Source Sans Pro"/>
                <a:cs typeface="Source Sans Pro"/>
                <a:sym typeface="Source Sans Pro"/>
              </a:rPr>
              <a:t>Corrective data quality actions</a:t>
            </a:r>
            <a:endParaRPr/>
          </a:p>
          <a:p>
            <a:pPr marL="742950" marR="0" lvl="1" indent="-285750" algn="l" rtl="0">
              <a:lnSpc>
                <a:spcPct val="100000"/>
              </a:lnSpc>
              <a:spcBef>
                <a:spcPts val="400"/>
              </a:spcBef>
              <a:spcAft>
                <a:spcPts val="0"/>
              </a:spcAft>
              <a:buClr>
                <a:schemeClr val="accent1"/>
              </a:buClr>
              <a:buSzPts val="1800"/>
              <a:buFont typeface="Arial"/>
              <a:buChar char="•"/>
            </a:pPr>
            <a:r>
              <a:rPr lang="en-US" sz="2000" b="0" i="0" u="none" strike="noStrike" cap="none">
                <a:solidFill>
                  <a:schemeClr val="dk2"/>
                </a:solidFill>
                <a:latin typeface="Source Sans Pro"/>
                <a:ea typeface="Source Sans Pro"/>
                <a:cs typeface="Source Sans Pro"/>
                <a:sym typeface="Source Sans Pro"/>
              </a:rPr>
              <a:t>Actions taken to correct the data quality problems</a:t>
            </a:r>
            <a:endParaRPr/>
          </a:p>
        </p:txBody>
      </p:sp>
      <p:sp>
        <p:nvSpPr>
          <p:cNvPr id="570" name="Google Shape;570;p62"/>
          <p:cNvSpPr txBox="1"/>
          <p:nvPr/>
        </p:nvSpPr>
        <p:spPr>
          <a:xfrm>
            <a:off x="0" y="6629400"/>
            <a:ext cx="38100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000" b="0" i="1" u="none">
                <a:solidFill>
                  <a:schemeClr val="dk1"/>
                </a:solidFill>
                <a:latin typeface="Source Sans Pro"/>
                <a:ea typeface="Source Sans Pro"/>
                <a:cs typeface="Source Sans Pro"/>
                <a:sym typeface="Source Sans Pro"/>
              </a:rPr>
              <a:t>Jukić, Vrbsky, Nestorov – Database Systems </a:t>
            </a:r>
            <a:endParaRPr/>
          </a:p>
        </p:txBody>
      </p:sp>
      <p:sp>
        <p:nvSpPr>
          <p:cNvPr id="571" name="Google Shape;571;p62"/>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56</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63"/>
          <p:cNvSpPr txBox="1"/>
          <p:nvPr/>
        </p:nvSpPr>
        <p:spPr>
          <a:xfrm>
            <a:off x="0" y="6629400"/>
            <a:ext cx="38100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000" b="0" i="1" u="none">
                <a:solidFill>
                  <a:schemeClr val="dk1"/>
                </a:solidFill>
                <a:latin typeface="Source Sans Pro"/>
                <a:ea typeface="Source Sans Pro"/>
                <a:cs typeface="Source Sans Pro"/>
                <a:sym typeface="Source Sans Pro"/>
              </a:rPr>
              <a:t>Jukić, Vrbsky, Nestorov – Database Systems </a:t>
            </a:r>
            <a:endParaRPr/>
          </a:p>
        </p:txBody>
      </p:sp>
      <p:pic>
        <p:nvPicPr>
          <p:cNvPr id="578" name="Google Shape;578;p63"/>
          <p:cNvPicPr preferRelativeResize="0"/>
          <p:nvPr/>
        </p:nvPicPr>
        <p:blipFill rotWithShape="1">
          <a:blip r:embed="rId3">
            <a:alphaModFix/>
          </a:blip>
          <a:srcRect/>
          <a:stretch/>
        </p:blipFill>
        <p:spPr>
          <a:xfrm>
            <a:off x="990600" y="1447800"/>
            <a:ext cx="7136057" cy="2743200"/>
          </a:xfrm>
          <a:prstGeom prst="rect">
            <a:avLst/>
          </a:prstGeom>
          <a:noFill/>
          <a:ln>
            <a:noFill/>
          </a:ln>
        </p:spPr>
      </p:pic>
      <p:sp>
        <p:nvSpPr>
          <p:cNvPr id="579" name="Google Shape;579;p63"/>
          <p:cNvSpPr txBox="1"/>
          <p:nvPr/>
        </p:nvSpPr>
        <p:spPr>
          <a:xfrm>
            <a:off x="-11112" y="0"/>
            <a:ext cx="8686800" cy="76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Source Sans Pro"/>
              <a:buNone/>
            </a:pPr>
            <a:r>
              <a:rPr lang="en-US" sz="1900" b="1" i="0" u="none">
                <a:solidFill>
                  <a:schemeClr val="dk2"/>
                </a:solidFill>
                <a:latin typeface="Source Sans Pro"/>
                <a:ea typeface="Source Sans Pro"/>
                <a:cs typeface="Source Sans Pro"/>
                <a:sym typeface="Source Sans Pro"/>
              </a:rPr>
              <a:t>Data quality – Example</a:t>
            </a:r>
            <a:br>
              <a:rPr lang="en-US" sz="1900" b="0" i="0" u="none">
                <a:solidFill>
                  <a:schemeClr val="dk2"/>
                </a:solidFill>
                <a:latin typeface="Source Sans Pro"/>
                <a:ea typeface="Source Sans Pro"/>
                <a:cs typeface="Source Sans Pro"/>
                <a:sym typeface="Source Sans Pro"/>
              </a:rPr>
            </a:br>
            <a:r>
              <a:rPr lang="en-US" sz="1900" b="0" i="0" u="none">
                <a:solidFill>
                  <a:schemeClr val="dk2"/>
                </a:solidFill>
                <a:latin typeface="Source Sans Pro"/>
                <a:ea typeface="Source Sans Pro"/>
                <a:cs typeface="Source Sans Pro"/>
                <a:sym typeface="Source Sans Pro"/>
              </a:rPr>
              <a:t>Albritco database relation with the data quality issues resolved</a:t>
            </a:r>
            <a:endParaRPr/>
          </a:p>
          <a:p>
            <a:pPr marL="0" marR="0" lvl="0" indent="0" algn="l" rtl="0">
              <a:lnSpc>
                <a:spcPct val="100000"/>
              </a:lnSpc>
              <a:spcBef>
                <a:spcPts val="0"/>
              </a:spcBef>
              <a:spcAft>
                <a:spcPts val="0"/>
              </a:spcAft>
              <a:buNone/>
            </a:pPr>
            <a:endParaRPr sz="1900" b="0" i="0" u="none">
              <a:solidFill>
                <a:schemeClr val="dk2"/>
              </a:solidFill>
              <a:latin typeface="Source Sans Pro"/>
              <a:ea typeface="Source Sans Pro"/>
              <a:cs typeface="Source Sans Pro"/>
              <a:sym typeface="Source Sans Pro"/>
            </a:endParaRPr>
          </a:p>
        </p:txBody>
      </p:sp>
      <p:sp>
        <p:nvSpPr>
          <p:cNvPr id="580" name="Google Shape;580;p63"/>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64"/>
          <p:cNvSpPr txBox="1"/>
          <p:nvPr/>
        </p:nvSpPr>
        <p:spPr>
          <a:xfrm>
            <a:off x="0" y="6629400"/>
            <a:ext cx="38100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Source Sans Pro"/>
              <a:buNone/>
            </a:pPr>
            <a:r>
              <a:rPr lang="en-US" sz="1000" b="0" i="1" u="none">
                <a:solidFill>
                  <a:schemeClr val="dk1"/>
                </a:solidFill>
                <a:latin typeface="Source Sans Pro"/>
                <a:ea typeface="Source Sans Pro"/>
                <a:cs typeface="Source Sans Pro"/>
                <a:sym typeface="Source Sans Pro"/>
              </a:rPr>
              <a:t>Jukić, Vrbsky, Nestorov – Database Systems </a:t>
            </a:r>
            <a:endParaRPr/>
          </a:p>
        </p:txBody>
      </p:sp>
      <p:sp>
        <p:nvSpPr>
          <p:cNvPr id="586" name="Google Shape;586;p64"/>
          <p:cNvSpPr txBox="1"/>
          <p:nvPr/>
        </p:nvSpPr>
        <p:spPr>
          <a:xfrm>
            <a:off x="-11112" y="0"/>
            <a:ext cx="8686800" cy="76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Source Sans Pro"/>
              <a:buNone/>
            </a:pPr>
            <a:r>
              <a:rPr lang="en-US" sz="1900" b="1" i="0" u="none">
                <a:solidFill>
                  <a:schemeClr val="dk2"/>
                </a:solidFill>
                <a:latin typeface="Source Sans Pro"/>
                <a:ea typeface="Source Sans Pro"/>
                <a:cs typeface="Source Sans Pro"/>
                <a:sym typeface="Source Sans Pro"/>
              </a:rPr>
              <a:t>Data quality – Example</a:t>
            </a:r>
            <a:br>
              <a:rPr lang="en-US" sz="1900" b="0" i="0" u="none">
                <a:solidFill>
                  <a:schemeClr val="dk2"/>
                </a:solidFill>
                <a:latin typeface="Source Sans Pro"/>
                <a:ea typeface="Source Sans Pro"/>
                <a:cs typeface="Source Sans Pro"/>
                <a:sym typeface="Source Sans Pro"/>
              </a:rPr>
            </a:br>
            <a:r>
              <a:rPr lang="en-US" sz="1900" b="0" i="0" u="none">
                <a:solidFill>
                  <a:schemeClr val="dk2"/>
                </a:solidFill>
                <a:latin typeface="Source Sans Pro"/>
                <a:ea typeface="Source Sans Pro"/>
                <a:cs typeface="Source Sans Pro"/>
                <a:sym typeface="Source Sans Pro"/>
              </a:rPr>
              <a:t>A report based on the Albritco relation with the data quality issues resolved</a:t>
            </a:r>
            <a:endParaRPr/>
          </a:p>
        </p:txBody>
      </p:sp>
      <p:pic>
        <p:nvPicPr>
          <p:cNvPr id="587" name="Google Shape;587;p64"/>
          <p:cNvPicPr preferRelativeResize="0"/>
          <p:nvPr/>
        </p:nvPicPr>
        <p:blipFill rotWithShape="1">
          <a:blip r:embed="rId3">
            <a:alphaModFix/>
          </a:blip>
          <a:srcRect/>
          <a:stretch/>
        </p:blipFill>
        <p:spPr>
          <a:xfrm>
            <a:off x="1524000" y="1447800"/>
            <a:ext cx="6331832" cy="4371517"/>
          </a:xfrm>
          <a:prstGeom prst="rect">
            <a:avLst/>
          </a:prstGeom>
          <a:noFill/>
          <a:ln>
            <a:noFill/>
          </a:ln>
        </p:spPr>
      </p:pic>
      <p:sp>
        <p:nvSpPr>
          <p:cNvPr id="588" name="Google Shape;588;p64"/>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58</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2"/>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Source Sans Pro"/>
              <a:buNone/>
            </a:pPr>
            <a:r>
              <a:rPr lang="en-US" sz="2900" b="0" i="0" u="none" strike="noStrike" cap="none">
                <a:solidFill>
                  <a:schemeClr val="dk2"/>
                </a:solidFill>
                <a:latin typeface="Source Sans Pro"/>
                <a:ea typeface="Source Sans Pro"/>
                <a:cs typeface="Source Sans Pro"/>
                <a:sym typeface="Source Sans Pro"/>
              </a:rPr>
              <a:t>REFERENTIAL INTEGRITY CONSTRAINT: DELETE AND UPDATE IMPLEMENTATION OPTIONS</a:t>
            </a:r>
            <a:br>
              <a:rPr lang="en-US" sz="2900" b="0" i="0" u="none" strike="noStrike" cap="none">
                <a:solidFill>
                  <a:schemeClr val="dk2"/>
                </a:solidFill>
                <a:latin typeface="Source Sans Pro"/>
                <a:ea typeface="Source Sans Pro"/>
                <a:cs typeface="Source Sans Pro"/>
                <a:sym typeface="Source Sans Pro"/>
              </a:rPr>
            </a:br>
            <a:endParaRPr/>
          </a:p>
        </p:txBody>
      </p:sp>
      <p:sp>
        <p:nvSpPr>
          <p:cNvPr id="106" name="Google Shape;106;p12"/>
          <p:cNvSpPr txBox="1">
            <a:spLocks noGrp="1"/>
          </p:cNvSpPr>
          <p:nvPr>
            <p:ph type="body" idx="1"/>
          </p:nvPr>
        </p:nvSpPr>
        <p:spPr>
          <a:xfrm>
            <a:off x="304800" y="1447800"/>
            <a:ext cx="8686800" cy="53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Font typeface="Noto Sans Symbols"/>
              <a:buNone/>
            </a:pPr>
            <a:r>
              <a:rPr lang="en-US" sz="2400" b="1" i="0" u="none">
                <a:solidFill>
                  <a:schemeClr val="dk2"/>
                </a:solidFill>
                <a:latin typeface="Source Sans Pro"/>
                <a:ea typeface="Source Sans Pro"/>
                <a:cs typeface="Source Sans Pro"/>
                <a:sym typeface="Source Sans Pro"/>
              </a:rPr>
              <a:t>DELETE CASCADE example</a:t>
            </a:r>
            <a:endParaRPr/>
          </a:p>
        </p:txBody>
      </p:sp>
      <p:sp>
        <p:nvSpPr>
          <p:cNvPr id="107" name="Google Shape;107;p12"/>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6</a:t>
            </a:fld>
            <a:endParaRPr/>
          </a:p>
        </p:txBody>
      </p:sp>
      <p:pic>
        <p:nvPicPr>
          <p:cNvPr id="108" name="Google Shape;108;p12"/>
          <p:cNvPicPr preferRelativeResize="0"/>
          <p:nvPr/>
        </p:nvPicPr>
        <p:blipFill rotWithShape="1">
          <a:blip r:embed="rId3">
            <a:alphaModFix/>
          </a:blip>
          <a:srcRect/>
          <a:stretch/>
        </p:blipFill>
        <p:spPr>
          <a:xfrm>
            <a:off x="1371600" y="2286000"/>
            <a:ext cx="5743431" cy="392628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3"/>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Source Sans Pro"/>
              <a:buNone/>
            </a:pPr>
            <a:r>
              <a:rPr lang="en-US" sz="2900" b="0" i="0" u="none" strike="noStrike" cap="none">
                <a:solidFill>
                  <a:schemeClr val="dk2"/>
                </a:solidFill>
                <a:latin typeface="Source Sans Pro"/>
                <a:ea typeface="Source Sans Pro"/>
                <a:cs typeface="Source Sans Pro"/>
                <a:sym typeface="Source Sans Pro"/>
              </a:rPr>
              <a:t>REFERENTIAL INTEGRITY CONSTRAINT: DELETE AND UPDATE IMPLEMENTATION OPTIONS</a:t>
            </a:r>
            <a:br>
              <a:rPr lang="en-US" sz="2900" b="0" i="0" u="none" strike="noStrike" cap="none">
                <a:solidFill>
                  <a:schemeClr val="dk2"/>
                </a:solidFill>
                <a:latin typeface="Source Sans Pro"/>
                <a:ea typeface="Source Sans Pro"/>
                <a:cs typeface="Source Sans Pro"/>
                <a:sym typeface="Source Sans Pro"/>
              </a:rPr>
            </a:br>
            <a:endParaRPr/>
          </a:p>
        </p:txBody>
      </p:sp>
      <p:sp>
        <p:nvSpPr>
          <p:cNvPr id="115" name="Google Shape;115;p13"/>
          <p:cNvSpPr txBox="1">
            <a:spLocks noGrp="1"/>
          </p:cNvSpPr>
          <p:nvPr>
            <p:ph type="body" idx="1"/>
          </p:nvPr>
        </p:nvSpPr>
        <p:spPr>
          <a:xfrm>
            <a:off x="304800" y="1447800"/>
            <a:ext cx="8686800" cy="53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Font typeface="Noto Sans Symbols"/>
              <a:buNone/>
            </a:pPr>
            <a:r>
              <a:rPr lang="en-US" sz="2400" b="1" i="0" u="none">
                <a:solidFill>
                  <a:schemeClr val="dk2"/>
                </a:solidFill>
                <a:latin typeface="Source Sans Pro"/>
                <a:ea typeface="Source Sans Pro"/>
                <a:cs typeface="Source Sans Pro"/>
                <a:sym typeface="Source Sans Pro"/>
              </a:rPr>
              <a:t>DELETE SET-TO-NULL example</a:t>
            </a:r>
            <a:endParaRPr/>
          </a:p>
        </p:txBody>
      </p:sp>
      <p:sp>
        <p:nvSpPr>
          <p:cNvPr id="116" name="Google Shape;116;p13"/>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7</a:t>
            </a:fld>
            <a:endParaRPr/>
          </a:p>
        </p:txBody>
      </p:sp>
      <p:pic>
        <p:nvPicPr>
          <p:cNvPr id="117" name="Google Shape;117;p13"/>
          <p:cNvPicPr preferRelativeResize="0"/>
          <p:nvPr/>
        </p:nvPicPr>
        <p:blipFill rotWithShape="1">
          <a:blip r:embed="rId3">
            <a:alphaModFix/>
          </a:blip>
          <a:srcRect/>
          <a:stretch/>
        </p:blipFill>
        <p:spPr>
          <a:xfrm>
            <a:off x="1371600" y="2286000"/>
            <a:ext cx="5676964" cy="434079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4"/>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Source Sans Pro"/>
              <a:buNone/>
            </a:pPr>
            <a:r>
              <a:rPr lang="en-US" sz="2900" b="0" i="0" u="none" strike="noStrike" cap="none">
                <a:solidFill>
                  <a:schemeClr val="dk2"/>
                </a:solidFill>
                <a:latin typeface="Source Sans Pro"/>
                <a:ea typeface="Source Sans Pro"/>
                <a:cs typeface="Source Sans Pro"/>
                <a:sym typeface="Source Sans Pro"/>
              </a:rPr>
              <a:t>REFERENTIAL INTEGRITY CONSTRAINT: DELETE AND UPDATE IMPLEMENTATION OPTIONS</a:t>
            </a:r>
            <a:br>
              <a:rPr lang="en-US" sz="2900" b="0" i="0" u="none" strike="noStrike" cap="none">
                <a:solidFill>
                  <a:schemeClr val="dk2"/>
                </a:solidFill>
                <a:latin typeface="Source Sans Pro"/>
                <a:ea typeface="Source Sans Pro"/>
                <a:cs typeface="Source Sans Pro"/>
                <a:sym typeface="Source Sans Pro"/>
              </a:rPr>
            </a:br>
            <a:endParaRPr/>
          </a:p>
        </p:txBody>
      </p:sp>
      <p:sp>
        <p:nvSpPr>
          <p:cNvPr id="124" name="Google Shape;124;p14"/>
          <p:cNvSpPr txBox="1">
            <a:spLocks noGrp="1"/>
          </p:cNvSpPr>
          <p:nvPr>
            <p:ph type="body" idx="1"/>
          </p:nvPr>
        </p:nvSpPr>
        <p:spPr>
          <a:xfrm>
            <a:off x="304800" y="1447800"/>
            <a:ext cx="8686800" cy="53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Font typeface="Noto Sans Symbols"/>
              <a:buNone/>
            </a:pPr>
            <a:r>
              <a:rPr lang="en-US" sz="2400" b="1" i="0" u="none">
                <a:solidFill>
                  <a:schemeClr val="dk2"/>
                </a:solidFill>
                <a:latin typeface="Source Sans Pro"/>
                <a:ea typeface="Source Sans Pro"/>
                <a:cs typeface="Source Sans Pro"/>
                <a:sym typeface="Source Sans Pro"/>
              </a:rPr>
              <a:t>DELETE SET-TO-DEFAULT example</a:t>
            </a:r>
            <a:endParaRPr/>
          </a:p>
        </p:txBody>
      </p:sp>
      <p:sp>
        <p:nvSpPr>
          <p:cNvPr id="125" name="Google Shape;125;p14"/>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8</a:t>
            </a:fld>
            <a:endParaRPr/>
          </a:p>
        </p:txBody>
      </p:sp>
      <p:pic>
        <p:nvPicPr>
          <p:cNvPr id="126" name="Google Shape;126;p14"/>
          <p:cNvPicPr preferRelativeResize="0"/>
          <p:nvPr/>
        </p:nvPicPr>
        <p:blipFill rotWithShape="1">
          <a:blip r:embed="rId3">
            <a:alphaModFix/>
          </a:blip>
          <a:srcRect/>
          <a:stretch/>
        </p:blipFill>
        <p:spPr>
          <a:xfrm>
            <a:off x="1371600" y="2286000"/>
            <a:ext cx="5705396" cy="436465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5"/>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Source Sans Pro"/>
              <a:buNone/>
            </a:pPr>
            <a:r>
              <a:rPr lang="en-US" sz="2900" b="0" i="0" u="none" strike="noStrike" cap="none">
                <a:solidFill>
                  <a:schemeClr val="dk2"/>
                </a:solidFill>
                <a:latin typeface="Source Sans Pro"/>
                <a:ea typeface="Source Sans Pro"/>
                <a:cs typeface="Source Sans Pro"/>
                <a:sym typeface="Source Sans Pro"/>
              </a:rPr>
              <a:t>REFERENTIAL INTEGRITY CONSTRAINT: DELETE AND UPDATE IMPLEMENTATION OPTIONS</a:t>
            </a:r>
            <a:br>
              <a:rPr lang="en-US" sz="2900" b="0" i="0" u="none" strike="noStrike" cap="none">
                <a:solidFill>
                  <a:schemeClr val="dk2"/>
                </a:solidFill>
                <a:latin typeface="Source Sans Pro"/>
                <a:ea typeface="Source Sans Pro"/>
                <a:cs typeface="Source Sans Pro"/>
                <a:sym typeface="Source Sans Pro"/>
              </a:rPr>
            </a:br>
            <a:endParaRPr/>
          </a:p>
        </p:txBody>
      </p:sp>
      <p:sp>
        <p:nvSpPr>
          <p:cNvPr id="133" name="Google Shape;133;p15"/>
          <p:cNvSpPr txBox="1">
            <a:spLocks noGrp="1"/>
          </p:cNvSpPr>
          <p:nvPr>
            <p:ph type="body" idx="1"/>
          </p:nvPr>
        </p:nvSpPr>
        <p:spPr>
          <a:xfrm>
            <a:off x="304800" y="1447800"/>
            <a:ext cx="8686800" cy="53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Font typeface="Noto Sans Symbols"/>
              <a:buNone/>
            </a:pPr>
            <a:r>
              <a:rPr lang="en-US" sz="2400" b="1" i="0" u="none">
                <a:solidFill>
                  <a:schemeClr val="dk2"/>
                </a:solidFill>
                <a:latin typeface="Source Sans Pro"/>
                <a:ea typeface="Source Sans Pro"/>
                <a:cs typeface="Source Sans Pro"/>
                <a:sym typeface="Source Sans Pro"/>
              </a:rPr>
              <a:t>UPDATE RESTRICT example</a:t>
            </a:r>
            <a:endParaRPr/>
          </a:p>
        </p:txBody>
      </p:sp>
      <p:sp>
        <p:nvSpPr>
          <p:cNvPr id="134" name="Google Shape;134;p15"/>
          <p:cNvSpPr txBox="1"/>
          <p:nvPr/>
        </p:nvSpPr>
        <p:spPr>
          <a:xfrm>
            <a:off x="7924800" y="6629400"/>
            <a:ext cx="1219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Source Sans Pro"/>
              <a:buNone/>
            </a:pPr>
            <a:r>
              <a:rPr lang="en-US" sz="900" b="0" i="0" u="none">
                <a:solidFill>
                  <a:schemeClr val="dk1"/>
                </a:solidFill>
                <a:latin typeface="Source Sans Pro"/>
                <a:ea typeface="Source Sans Pro"/>
                <a:cs typeface="Source Sans Pro"/>
                <a:sym typeface="Source Sans Pro"/>
              </a:rPr>
              <a:t>Chapter 6 – Slide  </a:t>
            </a:r>
            <a:fld id="{00000000-1234-1234-1234-123412341234}" type="slidenum">
              <a:rPr lang="en-US" sz="900" b="1" i="0" u="none">
                <a:solidFill>
                  <a:schemeClr val="dk1"/>
                </a:solidFill>
                <a:latin typeface="Source Sans Pro"/>
                <a:ea typeface="Source Sans Pro"/>
                <a:cs typeface="Source Sans Pro"/>
                <a:sym typeface="Source Sans Pro"/>
              </a:rPr>
              <a:t>9</a:t>
            </a:fld>
            <a:endParaRPr/>
          </a:p>
        </p:txBody>
      </p:sp>
      <p:pic>
        <p:nvPicPr>
          <p:cNvPr id="135" name="Google Shape;135;p15"/>
          <p:cNvPicPr preferRelativeResize="0"/>
          <p:nvPr/>
        </p:nvPicPr>
        <p:blipFill rotWithShape="1">
          <a:blip r:embed="rId3">
            <a:alphaModFix/>
          </a:blip>
          <a:srcRect/>
          <a:stretch/>
        </p:blipFill>
        <p:spPr>
          <a:xfrm>
            <a:off x="1371600" y="2286000"/>
            <a:ext cx="6517828" cy="2148704"/>
          </a:xfrm>
          <a:prstGeom prst="rect">
            <a:avLst/>
          </a:prstGeom>
          <a:noFill/>
          <a:ln>
            <a:noFill/>
          </a:ln>
        </p:spPr>
      </p:pic>
    </p:spTree>
  </p:cSld>
  <p:clrMapOvr>
    <a:masterClrMapping/>
  </p:clrMapOvr>
</p:sld>
</file>

<file path=ppt/theme/theme1.xml><?xml version="1.0" encoding="utf-8"?>
<a:theme xmlns:a="http://schemas.openxmlformats.org/drawingml/2006/main" name="1_Trek">
  <a:themeElements>
    <a:clrScheme name="Trek">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ek">
  <a:themeElements>
    <a:clrScheme name="Trek">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2518</Words>
  <Application>Microsoft Macintosh PowerPoint</Application>
  <PresentationFormat>On-screen Show (4:3)</PresentationFormat>
  <Paragraphs>417</Paragraphs>
  <Slides>58</Slides>
  <Notes>58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58</vt:i4>
      </vt:variant>
    </vt:vector>
  </HeadingPairs>
  <TitlesOfParts>
    <vt:vector size="65" baseType="lpstr">
      <vt:lpstr>Source Sans Pro</vt:lpstr>
      <vt:lpstr>Arial</vt:lpstr>
      <vt:lpstr>Courier New</vt:lpstr>
      <vt:lpstr>Noto Sans Symbols</vt:lpstr>
      <vt:lpstr>Calibri</vt:lpstr>
      <vt:lpstr>1_Trek</vt:lpstr>
      <vt:lpstr>Trek</vt:lpstr>
      <vt:lpstr>CHAPTER 6 - Database Implementation and Use</vt:lpstr>
      <vt:lpstr>REFERENTIAL INTEGRITY CONSTRAINT</vt:lpstr>
      <vt:lpstr>REFERENTIAL INTEGRITY CONSTRAINT</vt:lpstr>
      <vt:lpstr>REFERENTIAL INTEGRITY CONSTRAINT: DELETE AND UPDATE IMPLEMENTATION OPTIONS </vt:lpstr>
      <vt:lpstr>REFERENTIAL INTEGRITY CONSTRAINT: DELETE AND UPDATE IMPLEMENTATION OPTIONS </vt:lpstr>
      <vt:lpstr>REFERENTIAL INTEGRITY CONSTRAINT: DELETE AND UPDATE IMPLEMENTATION OPTIONS </vt:lpstr>
      <vt:lpstr>REFERENTIAL INTEGRITY CONSTRAINT: DELETE AND UPDATE IMPLEMENTATION OPTIONS </vt:lpstr>
      <vt:lpstr>REFERENTIAL INTEGRITY CONSTRAINT: DELETE AND UPDATE IMPLEMENTATION OPTIONS </vt:lpstr>
      <vt:lpstr>REFERENTIAL INTEGRITY CONSTRAINT: DELETE AND UPDATE IMPLEMENTATION OPTIONS </vt:lpstr>
      <vt:lpstr>REFERENTIAL INTEGRITY CONSTRAINT: DELETE AND UPDATE IMPLEMENTATION OPTIONS </vt:lpstr>
      <vt:lpstr>REFERENTIAL INTEGRITY CONSTRAINT: DELETE AND UPDATE IMPLEMENTATION OPTIONS </vt:lpstr>
      <vt:lpstr>REFERENTIAL INTEGRITY CONSTRAINT: DELETE AND UPDATE IMPLEMENTATION OPTIONS </vt:lpstr>
      <vt:lpstr>REFERENTIAL INTEGRITY CONSTRAINT: DELETE AND UPDATE IMPLEMENTATION OPTIONS </vt:lpstr>
      <vt:lpstr>REFERENTIAL INTEGRITY CONSTRAINT: DELETE AND UPDATE IMPLEMENTATION OPTIONS </vt:lpstr>
      <vt:lpstr>REFERENTIAL INTEGRITY CONSTRAINT: DELETE AND UPDATE IMPLEMENTATION OPTIONS </vt:lpstr>
      <vt:lpstr>REFERENTIAL INTEGRITY CONSTRAINT: DELETE AND UPDATE IMPLEMENTATION OPTIONS </vt:lpstr>
      <vt:lpstr>REFERENTIAL INTEGRITY CONSTRAINT: DELETE AND UPDATE IMPLEMENTATION OPTIONS </vt:lpstr>
      <vt:lpstr>IMPLEMENTING USER-DEFINED CONSTRAINTS</vt:lpstr>
      <vt:lpstr>IMPLEMENTING USER-DEFINED CONSTRAINTS</vt:lpstr>
      <vt:lpstr>PowerPoint Presentation</vt:lpstr>
      <vt:lpstr>PowerPoint Presentation</vt:lpstr>
      <vt:lpstr>IMPLEMENTING USER-DEFINED CONSTRAINTS</vt:lpstr>
      <vt:lpstr>Summary</vt:lpstr>
      <vt:lpstr>INDEXING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INDEXING</vt:lpstr>
      <vt:lpstr>INDEXING</vt:lpstr>
      <vt:lpstr>DATABASE FRONT-END</vt:lpstr>
      <vt:lpstr>DATABASE FRONT-END</vt:lpstr>
      <vt:lpstr>PowerPoint Presentation</vt:lpstr>
      <vt:lpstr>PowerPoint Presentation</vt:lpstr>
      <vt:lpstr>PowerPoint Presentation</vt:lpstr>
      <vt:lpstr>DATABASE FRONT-END</vt:lpstr>
      <vt:lpstr>PowerPoint Presentation</vt:lpstr>
      <vt:lpstr>DATABASE FRONT-END</vt:lpstr>
      <vt:lpstr>PowerPoint Presentation</vt:lpstr>
      <vt:lpstr>PowerPoint Presentation</vt:lpstr>
      <vt:lpstr>PowerPoint Presentation</vt:lpstr>
      <vt:lpstr>PowerPoint Presentation</vt:lpstr>
      <vt:lpstr>DATA QUALITY</vt:lpstr>
      <vt:lpstr>DATA QUALITY</vt:lpstr>
      <vt:lpstr>DATA QUALITY</vt:lpstr>
      <vt:lpstr>DATA QUALITY</vt:lpstr>
      <vt:lpstr>DATA QUALITY</vt:lpstr>
      <vt:lpstr>DATA QUALITY</vt:lpstr>
      <vt:lpstr>DATA QUALITY</vt:lpstr>
      <vt:lpstr>PowerPoint Presentation</vt:lpstr>
      <vt:lpstr>PowerPoint Presentation</vt:lpstr>
      <vt:lpstr>PowerPoint Presentation</vt:lpstr>
      <vt:lpstr>DATA QUALITY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 Database Implementation and Use</dc:title>
  <cp:lastModifiedBy>Ameen Abdel Hai</cp:lastModifiedBy>
  <cp:revision>1</cp:revision>
  <dcterms:modified xsi:type="dcterms:W3CDTF">2019-04-15T20:17:47Z</dcterms:modified>
</cp:coreProperties>
</file>