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61" r:id="rId2"/>
    <p:sldId id="265" r:id="rId3"/>
    <p:sldId id="257" r:id="rId4"/>
    <p:sldId id="272" r:id="rId5"/>
    <p:sldId id="274" r:id="rId6"/>
    <p:sldId id="273" r:id="rId7"/>
    <p:sldId id="271" r:id="rId8"/>
    <p:sldId id="270" r:id="rId9"/>
    <p:sldId id="269" r:id="rId10"/>
    <p:sldId id="290" r:id="rId11"/>
    <p:sldId id="291"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66"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8" r:id="rId44"/>
    <p:sldId id="30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47" autoAdjust="0"/>
    <p:restoredTop sz="94433" autoAdjust="0"/>
  </p:normalViewPr>
  <p:slideViewPr>
    <p:cSldViewPr snapToGrid="0">
      <p:cViewPr varScale="1">
        <p:scale>
          <a:sx n="123" d="100"/>
          <a:sy n="123" d="100"/>
        </p:scale>
        <p:origin x="272" y="184"/>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4/7/19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4/7/19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3</a:t>
            </a:fld>
            <a:endParaRPr lang="en-US"/>
          </a:p>
        </p:txBody>
      </p:sp>
    </p:spTree>
    <p:extLst>
      <p:ext uri="{BB962C8B-B14F-4D97-AF65-F5344CB8AC3E}">
        <p14:creationId xmlns:p14="http://schemas.microsoft.com/office/powerpoint/2010/main" val="198030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84A29A4-78C8-47AB-BA06-22CB45938951}" type="datetime1">
              <a:rPr lang="en-US" smtClean="0"/>
              <a:t>4/7/19</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1ED4ACF-2D82-46F2-A8E9-23963AA34E86}" type="datetime1">
              <a:rPr lang="en-US" smtClean="0"/>
              <a:t>4/7/19</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E374B5B-21A0-4192-BF4C-38187F1A68D8}" type="datetime1">
              <a:rPr lang="en-US" smtClean="0"/>
              <a:t>4/7/19</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3B5CF7C-B333-48E1-A4A6-83A3C8B73AC0}" type="datetime1">
              <a:rPr lang="en-US" smtClean="0"/>
              <a:t>4/7/19</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E320762-5CBF-4210-AB54-376B091119F8}" type="datetime1">
              <a:rPr lang="en-US" smtClean="0"/>
              <a:t>4/7/19</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0DB371-BF5F-4058-A212-1A908E4D2674}" type="datetime1">
              <a:rPr lang="en-US" smtClean="0"/>
              <a:t>4/7/19</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r>
              <a:rPr lang="en-US" dirty="0"/>
              <a:t>Add a footer</a:t>
            </a:r>
          </a:p>
        </p:txBody>
      </p:sp>
      <p:sp>
        <p:nvSpPr>
          <p:cNvPr id="212" name="Date Placeholder 211"/>
          <p:cNvSpPr>
            <a:spLocks noGrp="1"/>
          </p:cNvSpPr>
          <p:nvPr>
            <p:ph type="dt" sz="half" idx="10"/>
          </p:nvPr>
        </p:nvSpPr>
        <p:spPr/>
        <p:txBody>
          <a:bodyPr/>
          <a:lstStyle/>
          <a:p>
            <a:fld id="{60A4083B-90AA-48CF-BAD5-00AA24D7F288}" type="datetime1">
              <a:rPr lang="en-US" smtClean="0"/>
              <a:t>4/7/19</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lvl1pPr>
              <a:defRPr>
                <a:solidFill>
                  <a:schemeClr val="bg1"/>
                </a:solidFill>
              </a:defRPr>
            </a:lvl1pPr>
          </a:lstStyle>
          <a:p>
            <a:fld id="{F5BAF629-ECA2-4CF3-B790-9D9BDED98269}" type="datetime1">
              <a:rPr lang="en-US" smtClean="0"/>
              <a:pPr/>
              <a:t>4/7/19</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195943"/>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r>
              <a:rPr lang="en-US" dirty="0"/>
              <a:t>Add a footer</a:t>
            </a:r>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B51B2453-8663-4C69-AF73-9FD7B1DEC5D0}" type="datetime1">
              <a:rPr lang="en-US" smtClean="0"/>
              <a:pPr/>
              <a:t>4/7/19</a:t>
            </a:fld>
            <a:endParaRPr lang="en-US" dirty="0"/>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ev.mysql.com/doc/connector-net/en/connector-net-tutorials-stored-procedures.html" TargetMode="External"/><Relationship Id="rId2" Type="http://schemas.openxmlformats.org/officeDocument/2006/relationships/hyperlink" Target="https://www.w3schools.com/sql/sql_stored_procedures.asp" TargetMode="External"/><Relationship Id="rId1" Type="http://schemas.openxmlformats.org/officeDocument/2006/relationships/slideLayout" Target="../slideLayouts/slideLayout2.xml"/><Relationship Id="rId4" Type="http://schemas.openxmlformats.org/officeDocument/2006/relationships/hyperlink" Target="http://www.mysqltutorial.org/mysql-signal-resigna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github.com/sju-students-spring2019-dbms/DBMS/blob/master/Triggers.sq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mysqltutorial.org/mysql-triggers/create-multiple-triggers-for-the-same-trigger-event-and-action-tim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ev.mysql.com/doc/connector-net/en/connector-net-tutorials-stored-procedure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github.com/sju-students-spring2019-dbms/DBMS/tree/master/StoredProcedur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Database Management Systems</a:t>
            </a:r>
          </a:p>
        </p:txBody>
      </p:sp>
      <p:sp>
        <p:nvSpPr>
          <p:cNvPr id="3" name="Subtitle 2"/>
          <p:cNvSpPr>
            <a:spLocks noGrp="1"/>
          </p:cNvSpPr>
          <p:nvPr>
            <p:ph type="subTitle" idx="1"/>
          </p:nvPr>
        </p:nvSpPr>
        <p:spPr/>
        <p:txBody>
          <a:bodyPr/>
          <a:lstStyle/>
          <a:p>
            <a:r>
              <a:rPr lang="en-US" dirty="0"/>
              <a:t>DBMS</a:t>
            </a:r>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9AB3F-FFD0-1943-A062-D4CC0677CA9E}"/>
              </a:ext>
            </a:extLst>
          </p:cNvPr>
          <p:cNvSpPr>
            <a:spLocks noGrp="1"/>
          </p:cNvSpPr>
          <p:nvPr>
            <p:ph type="title"/>
          </p:nvPr>
        </p:nvSpPr>
        <p:spPr/>
        <p:txBody>
          <a:bodyPr/>
          <a:lstStyle/>
          <a:p>
            <a:r>
              <a:rPr lang="en-US" dirty="0"/>
              <a:t>Variables</a:t>
            </a:r>
          </a:p>
        </p:txBody>
      </p:sp>
      <p:sp>
        <p:nvSpPr>
          <p:cNvPr id="3" name="Content Placeholder 2">
            <a:extLst>
              <a:ext uri="{FF2B5EF4-FFF2-40B4-BE49-F238E27FC236}">
                <a16:creationId xmlns:a16="http://schemas.microsoft.com/office/drawing/2014/main" id="{791D5339-4D1F-4445-A77B-59E10853CF4C}"/>
              </a:ext>
            </a:extLst>
          </p:cNvPr>
          <p:cNvSpPr>
            <a:spLocks noGrp="1"/>
          </p:cNvSpPr>
          <p:nvPr>
            <p:ph idx="1"/>
          </p:nvPr>
        </p:nvSpPr>
        <p:spPr/>
        <p:txBody>
          <a:bodyPr/>
          <a:lstStyle/>
          <a:p>
            <a:r>
              <a:rPr lang="en-US" dirty="0">
                <a:solidFill>
                  <a:srgbClr val="0077AA"/>
                </a:solidFill>
                <a:latin typeface="Liberation Mono"/>
              </a:rPr>
              <a:t>DECLARE</a:t>
            </a:r>
            <a:r>
              <a:rPr lang="en-US" dirty="0">
                <a:solidFill>
                  <a:srgbClr val="006FE0"/>
                </a:solidFill>
                <a:latin typeface="Liberation Mono"/>
              </a:rPr>
              <a:t> </a:t>
            </a:r>
            <a:r>
              <a:rPr lang="en-US" dirty="0" err="1">
                <a:solidFill>
                  <a:srgbClr val="445870"/>
                </a:solidFill>
                <a:latin typeface="Liberation Mono"/>
              </a:rPr>
              <a:t>total_sale</a:t>
            </a:r>
            <a:r>
              <a:rPr lang="en-US" dirty="0">
                <a:solidFill>
                  <a:srgbClr val="006FE0"/>
                </a:solidFill>
                <a:latin typeface="Liberation Mono"/>
              </a:rPr>
              <a:t> </a:t>
            </a:r>
            <a:r>
              <a:rPr lang="en-US" dirty="0">
                <a:solidFill>
                  <a:srgbClr val="EC4444"/>
                </a:solidFill>
                <a:latin typeface="Liberation Mono"/>
              </a:rPr>
              <a:t>INT</a:t>
            </a:r>
            <a:r>
              <a:rPr lang="en-US" dirty="0">
                <a:solidFill>
                  <a:srgbClr val="006FE0"/>
                </a:solidFill>
                <a:latin typeface="Liberation Mono"/>
              </a:rPr>
              <a:t> </a:t>
            </a:r>
            <a:r>
              <a:rPr lang="en-US" dirty="0">
                <a:solidFill>
                  <a:srgbClr val="0077AA"/>
                </a:solidFill>
                <a:latin typeface="Liberation Mono"/>
              </a:rPr>
              <a:t>DEFAULT</a:t>
            </a:r>
            <a:r>
              <a:rPr lang="en-US" dirty="0">
                <a:solidFill>
                  <a:srgbClr val="006FE0"/>
                </a:solidFill>
                <a:latin typeface="Liberation Mono"/>
              </a:rPr>
              <a:t> </a:t>
            </a:r>
            <a:r>
              <a:rPr lang="en-US" dirty="0">
                <a:solidFill>
                  <a:srgbClr val="445870"/>
                </a:solidFill>
                <a:latin typeface="Liberation Mono"/>
              </a:rPr>
              <a:t>0;</a:t>
            </a:r>
          </a:p>
          <a:p>
            <a:r>
              <a:rPr lang="es-ES" dirty="0">
                <a:solidFill>
                  <a:srgbClr val="0077AA"/>
                </a:solidFill>
                <a:latin typeface="Liberation Mono"/>
              </a:rPr>
              <a:t>DECLARE</a:t>
            </a:r>
            <a:r>
              <a:rPr lang="es-ES" dirty="0">
                <a:solidFill>
                  <a:srgbClr val="006FE0"/>
                </a:solidFill>
                <a:latin typeface="Liberation Mono"/>
              </a:rPr>
              <a:t> </a:t>
            </a:r>
            <a:r>
              <a:rPr lang="es-ES" dirty="0">
                <a:solidFill>
                  <a:srgbClr val="111111"/>
                </a:solidFill>
                <a:latin typeface="Liberation Mono"/>
              </a:rPr>
              <a:t>x</a:t>
            </a:r>
            <a:r>
              <a:rPr lang="es-ES" dirty="0">
                <a:solidFill>
                  <a:srgbClr val="445870"/>
                </a:solidFill>
                <a:latin typeface="Liberation Mono"/>
              </a:rPr>
              <a:t>,</a:t>
            </a:r>
            <a:r>
              <a:rPr lang="es-ES" dirty="0">
                <a:solidFill>
                  <a:srgbClr val="006FE0"/>
                </a:solidFill>
                <a:latin typeface="Liberation Mono"/>
              </a:rPr>
              <a:t> </a:t>
            </a:r>
            <a:r>
              <a:rPr lang="es-ES" dirty="0">
                <a:solidFill>
                  <a:srgbClr val="111111"/>
                </a:solidFill>
                <a:latin typeface="Liberation Mono"/>
              </a:rPr>
              <a:t>y</a:t>
            </a:r>
            <a:r>
              <a:rPr lang="es-ES" dirty="0">
                <a:solidFill>
                  <a:srgbClr val="006FE0"/>
                </a:solidFill>
                <a:latin typeface="Liberation Mono"/>
              </a:rPr>
              <a:t> </a:t>
            </a:r>
            <a:r>
              <a:rPr lang="es-ES" dirty="0">
                <a:solidFill>
                  <a:srgbClr val="EC4444"/>
                </a:solidFill>
                <a:latin typeface="Liberation Mono"/>
              </a:rPr>
              <a:t>INT</a:t>
            </a:r>
            <a:r>
              <a:rPr lang="es-ES" dirty="0">
                <a:solidFill>
                  <a:srgbClr val="006FE0"/>
                </a:solidFill>
                <a:latin typeface="Liberation Mono"/>
              </a:rPr>
              <a:t> </a:t>
            </a:r>
            <a:r>
              <a:rPr lang="es-ES" dirty="0">
                <a:solidFill>
                  <a:srgbClr val="0077AA"/>
                </a:solidFill>
                <a:latin typeface="Liberation Mono"/>
              </a:rPr>
              <a:t>DEFAULT</a:t>
            </a:r>
            <a:r>
              <a:rPr lang="es-ES" dirty="0">
                <a:solidFill>
                  <a:srgbClr val="006FE0"/>
                </a:solidFill>
                <a:latin typeface="Liberation Mono"/>
              </a:rPr>
              <a:t> </a:t>
            </a:r>
            <a:r>
              <a:rPr lang="es-ES" dirty="0">
                <a:solidFill>
                  <a:srgbClr val="445870"/>
                </a:solidFill>
                <a:latin typeface="Liberation Mono"/>
              </a:rPr>
              <a:t>0;</a:t>
            </a:r>
          </a:p>
          <a:p>
            <a:r>
              <a:rPr lang="en-US" sz="1800" dirty="0">
                <a:solidFill>
                  <a:schemeClr val="tx2"/>
                </a:solidFill>
                <a:latin typeface="Arial" panose="020B0604020202020204" pitchFamily="34" charset="0"/>
                <a:cs typeface="Arial" panose="020B0604020202020204" pitchFamily="34" charset="0"/>
              </a:rPr>
              <a:t>Assigning</a:t>
            </a:r>
            <a:r>
              <a:rPr lang="es-ES" sz="1800" dirty="0">
                <a:solidFill>
                  <a:schemeClr val="tx2"/>
                </a:solidFill>
                <a:latin typeface="Arial" panose="020B0604020202020204" pitchFamily="34" charset="0"/>
                <a:cs typeface="Arial" panose="020B0604020202020204" pitchFamily="34" charset="0"/>
              </a:rPr>
              <a:t> variables - </a:t>
            </a:r>
            <a:r>
              <a:rPr lang="en-US" sz="1800" dirty="0">
                <a:latin typeface="Arial" panose="020B0604020202020204" pitchFamily="34" charset="0"/>
                <a:cs typeface="Arial" panose="020B0604020202020204" pitchFamily="34" charset="0"/>
              </a:rPr>
              <a:t>Once you declared a variable, you can start using it. To assign a variable another value, you use the SET statement</a:t>
            </a:r>
          </a:p>
          <a:p>
            <a:pPr lvl="1" latinLnBrk="1"/>
            <a:r>
              <a:rPr lang="en-US" dirty="0">
                <a:solidFill>
                  <a:srgbClr val="0077AA"/>
                </a:solidFill>
                <a:latin typeface="inherit"/>
              </a:rPr>
              <a:t>DECLARE</a:t>
            </a:r>
            <a:r>
              <a:rPr lang="en-US" dirty="0">
                <a:solidFill>
                  <a:srgbClr val="006FE0"/>
                </a:solidFill>
                <a:latin typeface="inherit"/>
              </a:rPr>
              <a:t> </a:t>
            </a:r>
            <a:r>
              <a:rPr lang="en-US" dirty="0" err="1">
                <a:solidFill>
                  <a:srgbClr val="445870"/>
                </a:solidFill>
                <a:latin typeface="Liberation Mono"/>
              </a:rPr>
              <a:t>total_count</a:t>
            </a:r>
            <a:r>
              <a:rPr lang="en-US" dirty="0">
                <a:solidFill>
                  <a:srgbClr val="006FE0"/>
                </a:solidFill>
                <a:latin typeface="inherit"/>
              </a:rPr>
              <a:t> </a:t>
            </a:r>
            <a:r>
              <a:rPr lang="en-US" dirty="0">
                <a:solidFill>
                  <a:srgbClr val="EC4444"/>
                </a:solidFill>
                <a:latin typeface="inherit"/>
              </a:rPr>
              <a:t>INT</a:t>
            </a:r>
            <a:r>
              <a:rPr lang="en-US" dirty="0">
                <a:solidFill>
                  <a:srgbClr val="006FE0"/>
                </a:solidFill>
                <a:latin typeface="inherit"/>
              </a:rPr>
              <a:t> </a:t>
            </a:r>
            <a:r>
              <a:rPr lang="en-US" dirty="0">
                <a:solidFill>
                  <a:srgbClr val="0077AA"/>
                </a:solidFill>
                <a:latin typeface="inherit"/>
              </a:rPr>
              <a:t>DEFAULT</a:t>
            </a:r>
            <a:r>
              <a:rPr lang="en-US" dirty="0">
                <a:solidFill>
                  <a:srgbClr val="006FE0"/>
                </a:solidFill>
                <a:latin typeface="inherit"/>
              </a:rPr>
              <a:t> </a:t>
            </a:r>
            <a:r>
              <a:rPr lang="en-US" dirty="0">
                <a:solidFill>
                  <a:srgbClr val="445870"/>
                </a:solidFill>
                <a:latin typeface="Liberation Mono"/>
              </a:rPr>
              <a:t>0;</a:t>
            </a:r>
          </a:p>
          <a:p>
            <a:pPr lvl="1" latinLnBrk="1"/>
            <a:r>
              <a:rPr lang="en-US" dirty="0">
                <a:solidFill>
                  <a:srgbClr val="0077AA"/>
                </a:solidFill>
                <a:latin typeface="inherit"/>
              </a:rPr>
              <a:t>SET</a:t>
            </a:r>
            <a:r>
              <a:rPr lang="en-US" dirty="0">
                <a:solidFill>
                  <a:srgbClr val="006FE0"/>
                </a:solidFill>
                <a:latin typeface="inherit"/>
              </a:rPr>
              <a:t> </a:t>
            </a:r>
            <a:r>
              <a:rPr lang="en-US" dirty="0" err="1">
                <a:solidFill>
                  <a:srgbClr val="445870"/>
                </a:solidFill>
                <a:latin typeface="Liberation Mono"/>
              </a:rPr>
              <a:t>total_count</a:t>
            </a:r>
            <a:r>
              <a:rPr lang="en-US" dirty="0">
                <a:solidFill>
                  <a:srgbClr val="006FE0"/>
                </a:solidFill>
                <a:latin typeface="inherit"/>
              </a:rPr>
              <a:t> </a:t>
            </a:r>
            <a:r>
              <a:rPr lang="en-US" dirty="0">
                <a:solidFill>
                  <a:srgbClr val="445870"/>
                </a:solidFill>
                <a:latin typeface="Liberation Mono"/>
              </a:rPr>
              <a:t>=</a:t>
            </a:r>
            <a:r>
              <a:rPr lang="en-US" dirty="0">
                <a:solidFill>
                  <a:srgbClr val="006FE0"/>
                </a:solidFill>
                <a:latin typeface="inherit"/>
              </a:rPr>
              <a:t> </a:t>
            </a:r>
            <a:r>
              <a:rPr lang="en-US" dirty="0">
                <a:solidFill>
                  <a:srgbClr val="445870"/>
                </a:solidFill>
                <a:latin typeface="Liberation Mono"/>
              </a:rPr>
              <a:t>10;</a:t>
            </a:r>
          </a:p>
          <a:p>
            <a:pPr latinLnBrk="1"/>
            <a:r>
              <a:rPr lang="en-US" sz="1800" dirty="0"/>
              <a:t>The value of the </a:t>
            </a:r>
            <a:r>
              <a:rPr lang="en-US" sz="1800" dirty="0" err="1"/>
              <a:t>total_count</a:t>
            </a:r>
            <a:r>
              <a:rPr lang="en-US" sz="1800" dirty="0"/>
              <a:t> variable is 10  after the assignment</a:t>
            </a:r>
            <a:endParaRPr lang="en-US" sz="1800" dirty="0">
              <a:solidFill>
                <a:srgbClr val="445870"/>
              </a:solidFill>
              <a:latin typeface="Liberation Mono"/>
            </a:endParaRPr>
          </a:p>
          <a:p>
            <a:pPr lvl="1" latinLnBrk="1"/>
            <a:endParaRPr lang="en-US" dirty="0">
              <a:solidFill>
                <a:srgbClr val="445870"/>
              </a:solidFill>
              <a:latin typeface="Liberation Mono"/>
            </a:endParaRPr>
          </a:p>
          <a:p>
            <a:pPr lvl="1"/>
            <a:endParaRPr lang="en-US" dirty="0">
              <a:solidFill>
                <a:schemeClr val="tx2"/>
              </a:solidFill>
            </a:endParaRPr>
          </a:p>
        </p:txBody>
      </p:sp>
    </p:spTree>
    <p:extLst>
      <p:ext uri="{BB962C8B-B14F-4D97-AF65-F5344CB8AC3E}">
        <p14:creationId xmlns:p14="http://schemas.microsoft.com/office/powerpoint/2010/main" val="419344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9AB3F-FFD0-1943-A062-D4CC0677CA9E}"/>
              </a:ext>
            </a:extLst>
          </p:cNvPr>
          <p:cNvSpPr>
            <a:spLocks noGrp="1"/>
          </p:cNvSpPr>
          <p:nvPr>
            <p:ph type="title"/>
          </p:nvPr>
        </p:nvSpPr>
        <p:spPr/>
        <p:txBody>
          <a:bodyPr/>
          <a:lstStyle/>
          <a:p>
            <a:r>
              <a:rPr lang="en-US" dirty="0"/>
              <a:t>Variables</a:t>
            </a:r>
          </a:p>
        </p:txBody>
      </p:sp>
      <p:sp>
        <p:nvSpPr>
          <p:cNvPr id="3" name="Content Placeholder 2">
            <a:extLst>
              <a:ext uri="{FF2B5EF4-FFF2-40B4-BE49-F238E27FC236}">
                <a16:creationId xmlns:a16="http://schemas.microsoft.com/office/drawing/2014/main" id="{791D5339-4D1F-4445-A77B-59E10853CF4C}"/>
              </a:ext>
            </a:extLst>
          </p:cNvPr>
          <p:cNvSpPr>
            <a:spLocks noGrp="1"/>
          </p:cNvSpPr>
          <p:nvPr>
            <p:ph idx="1"/>
          </p:nvPr>
        </p:nvSpPr>
        <p:spPr>
          <a:xfrm>
            <a:off x="1295400" y="1981201"/>
            <a:ext cx="9804722" cy="3809999"/>
          </a:xfrm>
        </p:spPr>
        <p:txBody>
          <a:bodyPr/>
          <a:lstStyle/>
          <a:p>
            <a:pPr lvl="1" latinLnBrk="1"/>
            <a:r>
              <a:rPr lang="en-US" dirty="0"/>
              <a:t>Besides the SET statement, you can use the SELECT INTO statement to assign the result of a query</a:t>
            </a:r>
          </a:p>
          <a:p>
            <a:pPr lvl="1" latinLnBrk="1"/>
            <a:r>
              <a:rPr lang="en-US" dirty="0"/>
              <a:t>Which returns a scalar value, to a variable</a:t>
            </a:r>
          </a:p>
          <a:p>
            <a:pPr lvl="1" latinLnBrk="1"/>
            <a:endParaRPr lang="en-US" dirty="0">
              <a:solidFill>
                <a:schemeClr val="tx2"/>
              </a:solidFill>
            </a:endParaRPr>
          </a:p>
        </p:txBody>
      </p:sp>
      <p:pic>
        <p:nvPicPr>
          <p:cNvPr id="4" name="Picture 3">
            <a:extLst>
              <a:ext uri="{FF2B5EF4-FFF2-40B4-BE49-F238E27FC236}">
                <a16:creationId xmlns:a16="http://schemas.microsoft.com/office/drawing/2014/main" id="{B28DB895-4163-D04A-9283-25627EDA6ABA}"/>
              </a:ext>
            </a:extLst>
          </p:cNvPr>
          <p:cNvPicPr>
            <a:picLocks noChangeAspect="1"/>
          </p:cNvPicPr>
          <p:nvPr/>
        </p:nvPicPr>
        <p:blipFill>
          <a:blip r:embed="rId2"/>
          <a:stretch>
            <a:fillRect/>
          </a:stretch>
        </p:blipFill>
        <p:spPr>
          <a:xfrm>
            <a:off x="1812563" y="3098799"/>
            <a:ext cx="4898343" cy="1959337"/>
          </a:xfrm>
          <a:prstGeom prst="rect">
            <a:avLst/>
          </a:prstGeom>
        </p:spPr>
      </p:pic>
      <p:sp>
        <p:nvSpPr>
          <p:cNvPr id="5" name="TextBox 4">
            <a:extLst>
              <a:ext uri="{FF2B5EF4-FFF2-40B4-BE49-F238E27FC236}">
                <a16:creationId xmlns:a16="http://schemas.microsoft.com/office/drawing/2014/main" id="{CABD91E5-AB21-934B-9CEF-A46BC2131BCF}"/>
              </a:ext>
            </a:extLst>
          </p:cNvPr>
          <p:cNvSpPr txBox="1"/>
          <p:nvPr/>
        </p:nvSpPr>
        <p:spPr>
          <a:xfrm>
            <a:off x="7228069" y="3098799"/>
            <a:ext cx="4166886" cy="2585323"/>
          </a:xfrm>
          <a:prstGeom prst="rect">
            <a:avLst/>
          </a:prstGeom>
          <a:noFill/>
        </p:spPr>
        <p:txBody>
          <a:bodyPr wrap="square" rtlCol="0">
            <a:spAutoFit/>
          </a:bodyPr>
          <a:lstStyle/>
          <a:p>
            <a:pPr marL="285750" indent="-285750">
              <a:buFont typeface="Arial" panose="020B0604020202020204" pitchFamily="34" charset="0"/>
              <a:buChar char="•"/>
            </a:pPr>
            <a:r>
              <a:rPr lang="en-US" i="1" dirty="0"/>
              <a:t>First, we declared a variable named </a:t>
            </a:r>
            <a:r>
              <a:rPr lang="en-US" i="1" dirty="0" err="1"/>
              <a:t>total_products</a:t>
            </a:r>
            <a:r>
              <a:rPr lang="en-US" i="1" dirty="0"/>
              <a:t>  and initialized its value to 0</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i="1" dirty="0"/>
              <a:t>Then, we used the SELECT INTO  statement to assign the </a:t>
            </a:r>
            <a:r>
              <a:rPr lang="en-US" i="1" dirty="0" err="1"/>
              <a:t>total_products</a:t>
            </a:r>
            <a:r>
              <a:rPr lang="en-US" i="1" dirty="0"/>
              <a:t>  variable the number of products that we selected from the products table</a:t>
            </a:r>
          </a:p>
        </p:txBody>
      </p:sp>
    </p:spTree>
    <p:extLst>
      <p:ext uri="{BB962C8B-B14F-4D97-AF65-F5344CB8AC3E}">
        <p14:creationId xmlns:p14="http://schemas.microsoft.com/office/powerpoint/2010/main" val="93584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27D7-69AC-F44C-BB2F-564F56952E42}"/>
              </a:ext>
            </a:extLst>
          </p:cNvPr>
          <p:cNvSpPr>
            <a:spLocks noGrp="1"/>
          </p:cNvSpPr>
          <p:nvPr>
            <p:ph type="title"/>
          </p:nvPr>
        </p:nvSpPr>
        <p:spPr/>
        <p:txBody>
          <a:bodyPr/>
          <a:lstStyle/>
          <a:p>
            <a:r>
              <a:rPr lang="en-US" dirty="0"/>
              <a:t>MySQL Loop in Stored Procedures</a:t>
            </a:r>
          </a:p>
        </p:txBody>
      </p:sp>
      <p:sp>
        <p:nvSpPr>
          <p:cNvPr id="3" name="Content Placeholder 2">
            <a:extLst>
              <a:ext uri="{FF2B5EF4-FFF2-40B4-BE49-F238E27FC236}">
                <a16:creationId xmlns:a16="http://schemas.microsoft.com/office/drawing/2014/main" id="{B9F81943-4D46-8D49-9252-3860B14E99C6}"/>
              </a:ext>
            </a:extLst>
          </p:cNvPr>
          <p:cNvSpPr>
            <a:spLocks noGrp="1"/>
          </p:cNvSpPr>
          <p:nvPr>
            <p:ph idx="1"/>
          </p:nvPr>
        </p:nvSpPr>
        <p:spPr>
          <a:xfrm>
            <a:off x="1295400" y="1981201"/>
            <a:ext cx="5394767" cy="3809999"/>
          </a:xfrm>
        </p:spPr>
        <p:txBody>
          <a:bodyPr/>
          <a:lstStyle/>
          <a:p>
            <a:r>
              <a:rPr lang="en-US" dirty="0"/>
              <a:t>MySQL provides loop statements that allow you to execute a block of SQL code repeatedly based on a condition</a:t>
            </a:r>
          </a:p>
          <a:p>
            <a:pPr marL="0" indent="0" latinLnBrk="1">
              <a:buNone/>
            </a:pPr>
            <a:r>
              <a:rPr lang="en-US" dirty="0">
                <a:solidFill>
                  <a:srgbClr val="0077AA"/>
                </a:solidFill>
                <a:latin typeface="inherit"/>
              </a:rPr>
              <a:t>WHILE</a:t>
            </a:r>
            <a:r>
              <a:rPr lang="en-US" dirty="0">
                <a:solidFill>
                  <a:srgbClr val="006FE0"/>
                </a:solidFill>
                <a:latin typeface="inherit"/>
              </a:rPr>
              <a:t> </a:t>
            </a:r>
            <a:r>
              <a:rPr lang="en-US" dirty="0">
                <a:solidFill>
                  <a:srgbClr val="445870"/>
                </a:solidFill>
                <a:latin typeface="Liberation Mono"/>
              </a:rPr>
              <a:t>expression</a:t>
            </a:r>
            <a:r>
              <a:rPr lang="en-US" dirty="0">
                <a:solidFill>
                  <a:srgbClr val="006FE0"/>
                </a:solidFill>
                <a:latin typeface="inherit"/>
              </a:rPr>
              <a:t> </a:t>
            </a:r>
            <a:r>
              <a:rPr lang="en-US" dirty="0">
                <a:solidFill>
                  <a:srgbClr val="0077AA"/>
                </a:solidFill>
                <a:latin typeface="inherit"/>
              </a:rPr>
              <a:t>DO</a:t>
            </a:r>
            <a:endParaRPr lang="en-US" dirty="0">
              <a:solidFill>
                <a:srgbClr val="445870"/>
              </a:solidFill>
              <a:latin typeface="Liberation Mono"/>
            </a:endParaRPr>
          </a:p>
          <a:p>
            <a:pPr marL="0" indent="0" latinLnBrk="1">
              <a:buNone/>
            </a:pPr>
            <a:r>
              <a:rPr lang="en-US" dirty="0">
                <a:solidFill>
                  <a:srgbClr val="006FE0"/>
                </a:solidFill>
                <a:latin typeface="inherit"/>
              </a:rPr>
              <a:t>   </a:t>
            </a:r>
            <a:r>
              <a:rPr lang="en-US" dirty="0">
                <a:solidFill>
                  <a:srgbClr val="445870"/>
                </a:solidFill>
                <a:latin typeface="Liberation Mono"/>
              </a:rPr>
              <a:t>statements</a:t>
            </a:r>
          </a:p>
          <a:p>
            <a:pPr marL="0" indent="0" latinLnBrk="1">
              <a:buNone/>
            </a:pPr>
            <a:r>
              <a:rPr lang="en-US" dirty="0">
                <a:solidFill>
                  <a:srgbClr val="0077AA"/>
                </a:solidFill>
                <a:latin typeface="inherit"/>
              </a:rPr>
              <a:t>END WHILE</a:t>
            </a:r>
            <a:endParaRPr lang="en-US" dirty="0">
              <a:solidFill>
                <a:srgbClr val="445870"/>
              </a:solidFill>
              <a:latin typeface="Liberation Mono"/>
            </a:endParaRPr>
          </a:p>
          <a:p>
            <a:endParaRPr lang="en-US" dirty="0"/>
          </a:p>
        </p:txBody>
      </p:sp>
      <p:pic>
        <p:nvPicPr>
          <p:cNvPr id="4" name="Picture 3">
            <a:extLst>
              <a:ext uri="{FF2B5EF4-FFF2-40B4-BE49-F238E27FC236}">
                <a16:creationId xmlns:a16="http://schemas.microsoft.com/office/drawing/2014/main" id="{C9AE4346-8C3D-E84E-9B80-C209B0891B97}"/>
              </a:ext>
            </a:extLst>
          </p:cNvPr>
          <p:cNvPicPr>
            <a:picLocks noChangeAspect="1"/>
          </p:cNvPicPr>
          <p:nvPr/>
        </p:nvPicPr>
        <p:blipFill>
          <a:blip r:embed="rId2"/>
          <a:stretch>
            <a:fillRect/>
          </a:stretch>
        </p:blipFill>
        <p:spPr>
          <a:xfrm>
            <a:off x="8322197" y="1615518"/>
            <a:ext cx="2574403" cy="4541363"/>
          </a:xfrm>
          <a:prstGeom prst="rect">
            <a:avLst/>
          </a:prstGeom>
        </p:spPr>
      </p:pic>
    </p:spTree>
    <p:extLst>
      <p:ext uri="{BB962C8B-B14F-4D97-AF65-F5344CB8AC3E}">
        <p14:creationId xmlns:p14="http://schemas.microsoft.com/office/powerpoint/2010/main" val="272025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43BC54-797A-9F46-8D90-DA2509DDAE5F}"/>
              </a:ext>
            </a:extLst>
          </p:cNvPr>
          <p:cNvPicPr>
            <a:picLocks noChangeAspect="1"/>
          </p:cNvPicPr>
          <p:nvPr/>
        </p:nvPicPr>
        <p:blipFill>
          <a:blip r:embed="rId2"/>
          <a:stretch>
            <a:fillRect/>
          </a:stretch>
        </p:blipFill>
        <p:spPr>
          <a:xfrm>
            <a:off x="648181" y="867936"/>
            <a:ext cx="5914663" cy="5122127"/>
          </a:xfrm>
          <a:prstGeom prst="rect">
            <a:avLst/>
          </a:prstGeom>
        </p:spPr>
      </p:pic>
      <p:pic>
        <p:nvPicPr>
          <p:cNvPr id="7" name="Picture 6">
            <a:extLst>
              <a:ext uri="{FF2B5EF4-FFF2-40B4-BE49-F238E27FC236}">
                <a16:creationId xmlns:a16="http://schemas.microsoft.com/office/drawing/2014/main" id="{8FEE348C-3B44-EC40-8B19-0B47F8FE6BA3}"/>
              </a:ext>
            </a:extLst>
          </p:cNvPr>
          <p:cNvPicPr>
            <a:picLocks noChangeAspect="1"/>
          </p:cNvPicPr>
          <p:nvPr/>
        </p:nvPicPr>
        <p:blipFill>
          <a:blip r:embed="rId3"/>
          <a:stretch>
            <a:fillRect/>
          </a:stretch>
        </p:blipFill>
        <p:spPr>
          <a:xfrm>
            <a:off x="7187878" y="2486973"/>
            <a:ext cx="4355941" cy="1627826"/>
          </a:xfrm>
          <a:prstGeom prst="rect">
            <a:avLst/>
          </a:prstGeom>
        </p:spPr>
      </p:pic>
    </p:spTree>
    <p:extLst>
      <p:ext uri="{BB962C8B-B14F-4D97-AF65-F5344CB8AC3E}">
        <p14:creationId xmlns:p14="http://schemas.microsoft.com/office/powerpoint/2010/main" val="64841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C1CC-A5AC-7B42-920E-1318437F56CF}"/>
              </a:ext>
            </a:extLst>
          </p:cNvPr>
          <p:cNvSpPr>
            <a:spLocks noGrp="1"/>
          </p:cNvSpPr>
          <p:nvPr>
            <p:ph type="title"/>
          </p:nvPr>
        </p:nvSpPr>
        <p:spPr/>
        <p:txBody>
          <a:bodyPr/>
          <a:lstStyle/>
          <a:p>
            <a:r>
              <a:rPr lang="en-US" dirty="0"/>
              <a:t>MySQL Procedure that Returns Multiple Values</a:t>
            </a:r>
          </a:p>
        </p:txBody>
      </p:sp>
      <p:sp>
        <p:nvSpPr>
          <p:cNvPr id="3" name="Content Placeholder 2">
            <a:extLst>
              <a:ext uri="{FF2B5EF4-FFF2-40B4-BE49-F238E27FC236}">
                <a16:creationId xmlns:a16="http://schemas.microsoft.com/office/drawing/2014/main" id="{CD791798-BFDF-3F48-B9B1-7D120F5B164F}"/>
              </a:ext>
            </a:extLst>
          </p:cNvPr>
          <p:cNvSpPr>
            <a:spLocks noGrp="1"/>
          </p:cNvSpPr>
          <p:nvPr>
            <p:ph idx="1"/>
          </p:nvPr>
        </p:nvSpPr>
        <p:spPr/>
        <p:txBody>
          <a:bodyPr/>
          <a:lstStyle/>
          <a:p>
            <a:r>
              <a:rPr lang="en-US" dirty="0"/>
              <a:t>MySQL stored function returns only one value</a:t>
            </a:r>
          </a:p>
          <a:p>
            <a:r>
              <a:rPr lang="en-US" dirty="0"/>
              <a:t>To develop stored programs that return multiple values, you need to use stored procedures with OUT parameters</a:t>
            </a:r>
          </a:p>
        </p:txBody>
      </p:sp>
    </p:spTree>
    <p:extLst>
      <p:ext uri="{BB962C8B-B14F-4D97-AF65-F5344CB8AC3E}">
        <p14:creationId xmlns:p14="http://schemas.microsoft.com/office/powerpoint/2010/main" val="45504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C1CC-A5AC-7B42-920E-1318437F56CF}"/>
              </a:ext>
            </a:extLst>
          </p:cNvPr>
          <p:cNvSpPr>
            <a:spLocks noGrp="1"/>
          </p:cNvSpPr>
          <p:nvPr>
            <p:ph type="title"/>
          </p:nvPr>
        </p:nvSpPr>
        <p:spPr/>
        <p:txBody>
          <a:bodyPr/>
          <a:lstStyle/>
          <a:p>
            <a:r>
              <a:rPr lang="en-US" dirty="0"/>
              <a:t>MySQL Procedure that Returns Multiple Values</a:t>
            </a:r>
          </a:p>
        </p:txBody>
      </p:sp>
      <p:sp>
        <p:nvSpPr>
          <p:cNvPr id="3" name="Content Placeholder 2">
            <a:extLst>
              <a:ext uri="{FF2B5EF4-FFF2-40B4-BE49-F238E27FC236}">
                <a16:creationId xmlns:a16="http://schemas.microsoft.com/office/drawing/2014/main" id="{CD791798-BFDF-3F48-B9B1-7D120F5B164F}"/>
              </a:ext>
            </a:extLst>
          </p:cNvPr>
          <p:cNvSpPr>
            <a:spLocks noGrp="1"/>
          </p:cNvSpPr>
          <p:nvPr>
            <p:ph idx="1"/>
          </p:nvPr>
        </p:nvSpPr>
        <p:spPr>
          <a:xfrm>
            <a:off x="1295400" y="1981201"/>
            <a:ext cx="4800600" cy="3809999"/>
          </a:xfrm>
        </p:spPr>
        <p:txBody>
          <a:bodyPr/>
          <a:lstStyle/>
          <a:p>
            <a:r>
              <a:rPr lang="en-US" dirty="0"/>
              <a:t>The following stored procedure accepts customer number and returns the total number of orders that were shipped, canceled, resolved, and disputed.</a:t>
            </a:r>
          </a:p>
        </p:txBody>
      </p:sp>
      <p:pic>
        <p:nvPicPr>
          <p:cNvPr id="4" name="Picture 3">
            <a:extLst>
              <a:ext uri="{FF2B5EF4-FFF2-40B4-BE49-F238E27FC236}">
                <a16:creationId xmlns:a16="http://schemas.microsoft.com/office/drawing/2014/main" id="{A99C292D-EE09-574C-B32B-1F832E4B8A52}"/>
              </a:ext>
            </a:extLst>
          </p:cNvPr>
          <p:cNvPicPr>
            <a:picLocks noChangeAspect="1"/>
          </p:cNvPicPr>
          <p:nvPr/>
        </p:nvPicPr>
        <p:blipFill>
          <a:blip r:embed="rId2"/>
          <a:stretch>
            <a:fillRect/>
          </a:stretch>
        </p:blipFill>
        <p:spPr>
          <a:xfrm>
            <a:off x="6685827" y="1981201"/>
            <a:ext cx="2362200" cy="2476500"/>
          </a:xfrm>
          <a:prstGeom prst="rect">
            <a:avLst/>
          </a:prstGeom>
        </p:spPr>
      </p:pic>
    </p:spTree>
    <p:extLst>
      <p:ext uri="{BB962C8B-B14F-4D97-AF65-F5344CB8AC3E}">
        <p14:creationId xmlns:p14="http://schemas.microsoft.com/office/powerpoint/2010/main" val="353525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BFA2A3-EC50-6D46-AE3D-C4861B5E98F5}"/>
              </a:ext>
            </a:extLst>
          </p:cNvPr>
          <p:cNvPicPr>
            <a:picLocks noChangeAspect="1"/>
          </p:cNvPicPr>
          <p:nvPr/>
        </p:nvPicPr>
        <p:blipFill>
          <a:blip r:embed="rId2"/>
          <a:stretch>
            <a:fillRect/>
          </a:stretch>
        </p:blipFill>
        <p:spPr>
          <a:xfrm>
            <a:off x="85845" y="0"/>
            <a:ext cx="5412129" cy="6860830"/>
          </a:xfrm>
          <a:prstGeom prst="rect">
            <a:avLst/>
          </a:prstGeom>
        </p:spPr>
      </p:pic>
      <p:pic>
        <p:nvPicPr>
          <p:cNvPr id="8" name="Picture 7">
            <a:extLst>
              <a:ext uri="{FF2B5EF4-FFF2-40B4-BE49-F238E27FC236}">
                <a16:creationId xmlns:a16="http://schemas.microsoft.com/office/drawing/2014/main" id="{E10F34BA-8A6A-8E47-828A-0D04A2B8925B}"/>
              </a:ext>
            </a:extLst>
          </p:cNvPr>
          <p:cNvPicPr>
            <a:picLocks noChangeAspect="1"/>
          </p:cNvPicPr>
          <p:nvPr/>
        </p:nvPicPr>
        <p:blipFill>
          <a:blip r:embed="rId3"/>
          <a:stretch>
            <a:fillRect/>
          </a:stretch>
        </p:blipFill>
        <p:spPr>
          <a:xfrm>
            <a:off x="6096000" y="755650"/>
            <a:ext cx="5289516" cy="5346700"/>
          </a:xfrm>
          <a:prstGeom prst="rect">
            <a:avLst/>
          </a:prstGeom>
        </p:spPr>
      </p:pic>
    </p:spTree>
    <p:extLst>
      <p:ext uri="{BB962C8B-B14F-4D97-AF65-F5344CB8AC3E}">
        <p14:creationId xmlns:p14="http://schemas.microsoft.com/office/powerpoint/2010/main" val="278501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A900-4FA3-1643-B2B4-E9F61B01F5F7}"/>
              </a:ext>
            </a:extLst>
          </p:cNvPr>
          <p:cNvSpPr>
            <a:spLocks noGrp="1"/>
          </p:cNvSpPr>
          <p:nvPr>
            <p:ph type="title"/>
          </p:nvPr>
        </p:nvSpPr>
        <p:spPr/>
        <p:txBody>
          <a:bodyPr/>
          <a:lstStyle/>
          <a:p>
            <a:r>
              <a:rPr lang="en-US" dirty="0"/>
              <a:t>MySQL Procedure that Returns Multiple Values</a:t>
            </a:r>
          </a:p>
        </p:txBody>
      </p:sp>
      <p:sp>
        <p:nvSpPr>
          <p:cNvPr id="3" name="Content Placeholder 2">
            <a:extLst>
              <a:ext uri="{FF2B5EF4-FFF2-40B4-BE49-F238E27FC236}">
                <a16:creationId xmlns:a16="http://schemas.microsoft.com/office/drawing/2014/main" id="{F973641E-6649-A442-9767-05ECCC5A56DB}"/>
              </a:ext>
            </a:extLst>
          </p:cNvPr>
          <p:cNvSpPr>
            <a:spLocks noGrp="1"/>
          </p:cNvSpPr>
          <p:nvPr>
            <p:ph idx="1"/>
          </p:nvPr>
        </p:nvSpPr>
        <p:spPr/>
        <p:txBody>
          <a:bodyPr>
            <a:normAutofit/>
          </a:bodyPr>
          <a:lstStyle/>
          <a:p>
            <a:r>
              <a:rPr lang="en-US" dirty="0"/>
              <a:t>In addition to the IN parameter, the stored procedure takes four additional OUT parameters: shipped, canceled, resolved, and disputed</a:t>
            </a:r>
          </a:p>
          <a:p>
            <a:r>
              <a:rPr lang="en-US" dirty="0"/>
              <a:t>Inside the stored procedure, you use a SELECT statement with the COUNT function to get the corresponding total of orders based on the order’s status and assign it to the respective parameter</a:t>
            </a:r>
          </a:p>
          <a:p>
            <a:pPr marL="0" indent="0">
              <a:buNone/>
            </a:pPr>
            <a:br>
              <a:rPr lang="en-US" dirty="0"/>
            </a:br>
            <a:endParaRPr lang="en-US" dirty="0"/>
          </a:p>
        </p:txBody>
      </p:sp>
    </p:spTree>
    <p:extLst>
      <p:ext uri="{BB962C8B-B14F-4D97-AF65-F5344CB8AC3E}">
        <p14:creationId xmlns:p14="http://schemas.microsoft.com/office/powerpoint/2010/main" val="407059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A900-4FA3-1643-B2B4-E9F61B01F5F7}"/>
              </a:ext>
            </a:extLst>
          </p:cNvPr>
          <p:cNvSpPr>
            <a:spLocks noGrp="1"/>
          </p:cNvSpPr>
          <p:nvPr>
            <p:ph type="title"/>
          </p:nvPr>
        </p:nvSpPr>
        <p:spPr/>
        <p:txBody>
          <a:bodyPr/>
          <a:lstStyle/>
          <a:p>
            <a:r>
              <a:rPr lang="en-US" dirty="0"/>
              <a:t>MySQL Procedure that Returns Multiple Values</a:t>
            </a:r>
          </a:p>
        </p:txBody>
      </p:sp>
      <p:sp>
        <p:nvSpPr>
          <p:cNvPr id="3" name="Content Placeholder 2">
            <a:extLst>
              <a:ext uri="{FF2B5EF4-FFF2-40B4-BE49-F238E27FC236}">
                <a16:creationId xmlns:a16="http://schemas.microsoft.com/office/drawing/2014/main" id="{F973641E-6649-A442-9767-05ECCC5A56DB}"/>
              </a:ext>
            </a:extLst>
          </p:cNvPr>
          <p:cNvSpPr>
            <a:spLocks noGrp="1"/>
          </p:cNvSpPr>
          <p:nvPr>
            <p:ph idx="1"/>
          </p:nvPr>
        </p:nvSpPr>
        <p:spPr/>
        <p:txBody>
          <a:bodyPr>
            <a:normAutofit/>
          </a:bodyPr>
          <a:lstStyle/>
          <a:p>
            <a:r>
              <a:rPr lang="en-US" dirty="0"/>
              <a:t>To use the </a:t>
            </a:r>
            <a:r>
              <a:rPr lang="en-US" b="1" i="1" dirty="0" err="1"/>
              <a:t>get_order_by_cust</a:t>
            </a:r>
            <a:r>
              <a:rPr lang="en-US" dirty="0"/>
              <a:t> stored procedure, you pass customer number and four user-defined variables to get the out values</a:t>
            </a:r>
          </a:p>
          <a:p>
            <a:r>
              <a:rPr lang="en-US" dirty="0"/>
              <a:t>After executing the stored procedure, you use the SELECT statement to output the variable values</a:t>
            </a:r>
          </a:p>
        </p:txBody>
      </p:sp>
      <p:pic>
        <p:nvPicPr>
          <p:cNvPr id="4" name="Picture 3">
            <a:extLst>
              <a:ext uri="{FF2B5EF4-FFF2-40B4-BE49-F238E27FC236}">
                <a16:creationId xmlns:a16="http://schemas.microsoft.com/office/drawing/2014/main" id="{3A67AFA2-9ABE-1D44-9BFC-19498C08250E}"/>
              </a:ext>
            </a:extLst>
          </p:cNvPr>
          <p:cNvPicPr>
            <a:picLocks noChangeAspect="1"/>
          </p:cNvPicPr>
          <p:nvPr/>
        </p:nvPicPr>
        <p:blipFill>
          <a:blip r:embed="rId2"/>
          <a:stretch>
            <a:fillRect/>
          </a:stretch>
        </p:blipFill>
        <p:spPr>
          <a:xfrm>
            <a:off x="2269824" y="3692323"/>
            <a:ext cx="7652351" cy="1625278"/>
          </a:xfrm>
          <a:prstGeom prst="rect">
            <a:avLst/>
          </a:prstGeom>
        </p:spPr>
      </p:pic>
    </p:spTree>
    <p:extLst>
      <p:ext uri="{BB962C8B-B14F-4D97-AF65-F5344CB8AC3E}">
        <p14:creationId xmlns:p14="http://schemas.microsoft.com/office/powerpoint/2010/main" val="358104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3A98-88B0-8F4B-B0E1-CF2A54419F9C}"/>
              </a:ext>
            </a:extLst>
          </p:cNvPr>
          <p:cNvSpPr>
            <a:spLocks noGrp="1"/>
          </p:cNvSpPr>
          <p:nvPr>
            <p:ph type="title"/>
          </p:nvPr>
        </p:nvSpPr>
        <p:spPr/>
        <p:txBody>
          <a:bodyPr/>
          <a:lstStyle/>
          <a:p>
            <a:r>
              <a:rPr lang="en-US" dirty="0"/>
              <a:t>Calling Stored Procedure that Returns Multiple Values From PHP</a:t>
            </a:r>
          </a:p>
        </p:txBody>
      </p:sp>
      <p:sp>
        <p:nvSpPr>
          <p:cNvPr id="3" name="Content Placeholder 2">
            <a:extLst>
              <a:ext uri="{FF2B5EF4-FFF2-40B4-BE49-F238E27FC236}">
                <a16:creationId xmlns:a16="http://schemas.microsoft.com/office/drawing/2014/main" id="{4BE54923-1497-9542-A00B-5D4365BA2023}"/>
              </a:ext>
            </a:extLst>
          </p:cNvPr>
          <p:cNvSpPr>
            <a:spLocks noGrp="1"/>
          </p:cNvSpPr>
          <p:nvPr>
            <p:ph idx="1"/>
          </p:nvPr>
        </p:nvSpPr>
        <p:spPr/>
        <p:txBody>
          <a:bodyPr/>
          <a:lstStyle/>
          <a:p>
            <a:r>
              <a:rPr lang="en-US" dirty="0"/>
              <a:t>The following code snipper illustrates how to call a procedure that returns multiple values from PHP</a:t>
            </a:r>
          </a:p>
        </p:txBody>
      </p:sp>
    </p:spTree>
    <p:extLst>
      <p:ext uri="{BB962C8B-B14F-4D97-AF65-F5344CB8AC3E}">
        <p14:creationId xmlns:p14="http://schemas.microsoft.com/office/powerpoint/2010/main" val="51297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 Stored Procedures</a:t>
            </a:r>
          </a:p>
        </p:txBody>
      </p:sp>
    </p:spTree>
    <p:extLst>
      <p:ext uri="{BB962C8B-B14F-4D97-AF65-F5344CB8AC3E}">
        <p14:creationId xmlns:p14="http://schemas.microsoft.com/office/powerpoint/2010/main" val="236229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8D3386-7985-064C-B806-E739059FE942}"/>
              </a:ext>
            </a:extLst>
          </p:cNvPr>
          <p:cNvPicPr>
            <a:picLocks noChangeAspect="1"/>
          </p:cNvPicPr>
          <p:nvPr/>
        </p:nvPicPr>
        <p:blipFill>
          <a:blip r:embed="rId2"/>
          <a:stretch>
            <a:fillRect/>
          </a:stretch>
        </p:blipFill>
        <p:spPr>
          <a:xfrm>
            <a:off x="2268136" y="0"/>
            <a:ext cx="7655728" cy="6858000"/>
          </a:xfrm>
          <a:prstGeom prst="rect">
            <a:avLst/>
          </a:prstGeom>
        </p:spPr>
      </p:pic>
    </p:spTree>
    <p:extLst>
      <p:ext uri="{BB962C8B-B14F-4D97-AF65-F5344CB8AC3E}">
        <p14:creationId xmlns:p14="http://schemas.microsoft.com/office/powerpoint/2010/main" val="195382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236B2-53A7-5D48-91E0-0A9A0F7E8043}"/>
              </a:ext>
            </a:extLst>
          </p:cNvPr>
          <p:cNvSpPr>
            <a:spLocks noGrp="1"/>
          </p:cNvSpPr>
          <p:nvPr>
            <p:ph type="title"/>
          </p:nvPr>
        </p:nvSpPr>
        <p:spPr/>
        <p:txBody>
          <a:bodyPr>
            <a:normAutofit/>
          </a:bodyPr>
          <a:lstStyle/>
          <a:p>
            <a:r>
              <a:rPr lang="en-US" b="0" dirty="0"/>
              <a:t>Raising Error Conditions with MySQL SIGNAL / RESIGNAL Statements</a:t>
            </a:r>
            <a:endParaRPr lang="en-US" dirty="0"/>
          </a:p>
        </p:txBody>
      </p:sp>
      <p:sp>
        <p:nvSpPr>
          <p:cNvPr id="3" name="Content Placeholder 2">
            <a:extLst>
              <a:ext uri="{FF2B5EF4-FFF2-40B4-BE49-F238E27FC236}">
                <a16:creationId xmlns:a16="http://schemas.microsoft.com/office/drawing/2014/main" id="{0B92A2C3-2E4C-8B43-A7D7-ADB36BBFFD7B}"/>
              </a:ext>
            </a:extLst>
          </p:cNvPr>
          <p:cNvSpPr>
            <a:spLocks noGrp="1"/>
          </p:cNvSpPr>
          <p:nvPr>
            <p:ph idx="1"/>
          </p:nvPr>
        </p:nvSpPr>
        <p:spPr/>
        <p:txBody>
          <a:bodyPr/>
          <a:lstStyle/>
          <a:p>
            <a:r>
              <a:rPr lang="en-US" dirty="0"/>
              <a:t>You use the SIGNAL statement to return an error or warning condition to the caller from a stored program </a:t>
            </a:r>
          </a:p>
          <a:p>
            <a:r>
              <a:rPr lang="en-US" dirty="0"/>
              <a:t>e.g., stored procedure, stored function, trigger or event</a:t>
            </a:r>
          </a:p>
          <a:p>
            <a:r>
              <a:rPr lang="en-US" dirty="0"/>
              <a:t>The SIGNAL statement provides you with control over which information for returning such as value </a:t>
            </a:r>
            <a:r>
              <a:rPr lang="en-US" dirty="0" err="1"/>
              <a:t>andmessageSQLSTATE</a:t>
            </a:r>
            <a:r>
              <a:rPr lang="en-US" dirty="0"/>
              <a:t>.</a:t>
            </a:r>
          </a:p>
        </p:txBody>
      </p:sp>
    </p:spTree>
    <p:extLst>
      <p:ext uri="{BB962C8B-B14F-4D97-AF65-F5344CB8AC3E}">
        <p14:creationId xmlns:p14="http://schemas.microsoft.com/office/powerpoint/2010/main" val="261453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A9170F82-6C48-854C-A4BB-EF32F5FF91C2}"/>
              </a:ext>
            </a:extLst>
          </p:cNvPr>
          <p:cNvPicPr>
            <a:picLocks noChangeAspect="1"/>
          </p:cNvPicPr>
          <p:nvPr/>
        </p:nvPicPr>
        <p:blipFill>
          <a:blip r:embed="rId2"/>
          <a:stretch>
            <a:fillRect/>
          </a:stretch>
        </p:blipFill>
        <p:spPr>
          <a:xfrm>
            <a:off x="559845" y="117111"/>
            <a:ext cx="6118346" cy="5944681"/>
          </a:xfrm>
          <a:prstGeom prst="rect">
            <a:avLst/>
          </a:prstGeom>
        </p:spPr>
      </p:pic>
      <p:sp>
        <p:nvSpPr>
          <p:cNvPr id="6" name="TextBox 5">
            <a:extLst>
              <a:ext uri="{FF2B5EF4-FFF2-40B4-BE49-F238E27FC236}">
                <a16:creationId xmlns:a16="http://schemas.microsoft.com/office/drawing/2014/main" id="{FDF159A5-F3ED-904D-B1BE-43FD40AC3DFD}"/>
              </a:ext>
            </a:extLst>
          </p:cNvPr>
          <p:cNvSpPr txBox="1"/>
          <p:nvPr/>
        </p:nvSpPr>
        <p:spPr>
          <a:xfrm>
            <a:off x="6898511" y="439838"/>
            <a:ext cx="4676173" cy="3970318"/>
          </a:xfrm>
          <a:prstGeom prst="rect">
            <a:avLst/>
          </a:prstGeom>
          <a:noFill/>
        </p:spPr>
        <p:txBody>
          <a:bodyPr wrap="square" rtlCol="0">
            <a:spAutoFit/>
          </a:bodyPr>
          <a:lstStyle/>
          <a:p>
            <a:pPr marL="285750" indent="-285750">
              <a:buFont typeface="Arial" panose="020B0604020202020204" pitchFamily="34" charset="0"/>
              <a:buChar char="•"/>
            </a:pPr>
            <a:r>
              <a:rPr lang="en-US" dirty="0"/>
              <a:t>First, it counts the orders with the input order number that we pass to the stored procedure</a:t>
            </a:r>
          </a:p>
          <a:p>
            <a:endParaRPr lang="en-US" dirty="0"/>
          </a:p>
          <a:p>
            <a:pPr marL="285750" indent="-285750">
              <a:buFont typeface="Arial" panose="020B0604020202020204" pitchFamily="34" charset="0"/>
              <a:buChar char="•"/>
            </a:pPr>
            <a:r>
              <a:rPr lang="en-US" dirty="0"/>
              <a:t>Second, if the number of order is not 1, it raises an error with  SQLSTATE 45000 along with an error message saying that order number does not exist in the orders table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Notice that </a:t>
            </a:r>
            <a:r>
              <a:rPr lang="en-US" dirty="0">
                <a:solidFill>
                  <a:srgbClr val="FF0000"/>
                </a:solidFill>
              </a:rPr>
              <a:t>45000</a:t>
            </a:r>
            <a:r>
              <a:rPr lang="en-US" dirty="0"/>
              <a:t> is a generic SQLSTATE value that illustrates an unhandled user-defined exception</a:t>
            </a:r>
          </a:p>
          <a:p>
            <a:endParaRPr lang="en-US" dirty="0"/>
          </a:p>
        </p:txBody>
      </p:sp>
    </p:spTree>
    <p:extLst>
      <p:ext uri="{BB962C8B-B14F-4D97-AF65-F5344CB8AC3E}">
        <p14:creationId xmlns:p14="http://schemas.microsoft.com/office/powerpoint/2010/main" val="25542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88027-F60E-DB43-9B03-9C2E29BC3B76}"/>
              </a:ext>
            </a:extLst>
          </p:cNvPr>
          <p:cNvSpPr>
            <a:spLocks noGrp="1"/>
          </p:cNvSpPr>
          <p:nvPr>
            <p:ph idx="1"/>
          </p:nvPr>
        </p:nvSpPr>
        <p:spPr>
          <a:xfrm>
            <a:off x="1295400" y="1425616"/>
            <a:ext cx="9601200" cy="3809999"/>
          </a:xfrm>
        </p:spPr>
        <p:txBody>
          <a:bodyPr/>
          <a:lstStyle/>
          <a:p>
            <a:r>
              <a:rPr lang="en-US" dirty="0"/>
              <a:t>If we call the stored procedure  </a:t>
            </a:r>
            <a:r>
              <a:rPr lang="en-US" dirty="0" err="1"/>
              <a:t>AddOrderItem</a:t>
            </a:r>
            <a:r>
              <a:rPr lang="en-US" dirty="0"/>
              <a:t>() and pass a nonexistent order number, we will get an error message</a:t>
            </a:r>
          </a:p>
          <a:p>
            <a:endParaRPr lang="en-US" dirty="0"/>
          </a:p>
        </p:txBody>
      </p:sp>
      <p:pic>
        <p:nvPicPr>
          <p:cNvPr id="4" name="Picture 3">
            <a:extLst>
              <a:ext uri="{FF2B5EF4-FFF2-40B4-BE49-F238E27FC236}">
                <a16:creationId xmlns:a16="http://schemas.microsoft.com/office/drawing/2014/main" id="{8B1CFD2D-7892-6944-BC8E-9353E579287B}"/>
              </a:ext>
            </a:extLst>
          </p:cNvPr>
          <p:cNvPicPr>
            <a:picLocks noChangeAspect="1"/>
          </p:cNvPicPr>
          <p:nvPr/>
        </p:nvPicPr>
        <p:blipFill>
          <a:blip r:embed="rId2"/>
          <a:stretch>
            <a:fillRect/>
          </a:stretch>
        </p:blipFill>
        <p:spPr>
          <a:xfrm>
            <a:off x="1573192" y="2080389"/>
            <a:ext cx="7518400" cy="3530600"/>
          </a:xfrm>
          <a:prstGeom prst="rect">
            <a:avLst/>
          </a:prstGeom>
        </p:spPr>
      </p:pic>
    </p:spTree>
    <p:extLst>
      <p:ext uri="{BB962C8B-B14F-4D97-AF65-F5344CB8AC3E}">
        <p14:creationId xmlns:p14="http://schemas.microsoft.com/office/powerpoint/2010/main" val="33876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0D12D-850C-CC42-9357-B39E5174B156}"/>
              </a:ext>
            </a:extLst>
          </p:cNvPr>
          <p:cNvSpPr>
            <a:spLocks noGrp="1"/>
          </p:cNvSpPr>
          <p:nvPr>
            <p:ph type="title"/>
          </p:nvPr>
        </p:nvSpPr>
        <p:spPr/>
        <p:txBody>
          <a:bodyPr/>
          <a:lstStyle/>
          <a:p>
            <a:r>
              <a:rPr lang="en-US" dirty="0"/>
              <a:t>RESIGNAL</a:t>
            </a:r>
          </a:p>
        </p:txBody>
      </p:sp>
      <p:sp>
        <p:nvSpPr>
          <p:cNvPr id="3" name="Content Placeholder 2">
            <a:extLst>
              <a:ext uri="{FF2B5EF4-FFF2-40B4-BE49-F238E27FC236}">
                <a16:creationId xmlns:a16="http://schemas.microsoft.com/office/drawing/2014/main" id="{5CE3F9B2-C005-934D-889E-E5887B1C12F2}"/>
              </a:ext>
            </a:extLst>
          </p:cNvPr>
          <p:cNvSpPr>
            <a:spLocks noGrp="1"/>
          </p:cNvSpPr>
          <p:nvPr>
            <p:ph idx="1"/>
          </p:nvPr>
        </p:nvSpPr>
        <p:spPr/>
        <p:txBody>
          <a:bodyPr/>
          <a:lstStyle/>
          <a:p>
            <a:r>
              <a:rPr lang="en-US" dirty="0"/>
              <a:t>Besides the SIGNAL  statement, MySQL also provides the RESIGNAL  statement used to raise a warning or error condition</a:t>
            </a:r>
          </a:p>
          <a:p>
            <a:r>
              <a:rPr lang="en-US" dirty="0"/>
              <a:t>The RESIGNAL  statement is similar to SIGNAL  statement in term of functionality and syntax, except that:</a:t>
            </a:r>
          </a:p>
          <a:p>
            <a:pPr lvl="1"/>
            <a:r>
              <a:rPr lang="en-US" dirty="0"/>
              <a:t>You must use the RESIGNAL  statement within an error or warning handler, otherwise, you will get an error message saying that “RESIGNAL when handler is not active”. Notice that you can use SIGNAL  statement anywhere inside a stored procedure</a:t>
            </a:r>
          </a:p>
          <a:p>
            <a:pPr lvl="1"/>
            <a:r>
              <a:rPr lang="en-US" dirty="0"/>
              <a:t>You can omit all attributes of the RESIGNAL statement, even the SQLSTATE value</a:t>
            </a:r>
          </a:p>
        </p:txBody>
      </p:sp>
    </p:spTree>
    <p:extLst>
      <p:ext uri="{BB962C8B-B14F-4D97-AF65-F5344CB8AC3E}">
        <p14:creationId xmlns:p14="http://schemas.microsoft.com/office/powerpoint/2010/main" val="378492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C2C5-9D04-F54E-BEE0-0E9FD6FDE6A0}"/>
              </a:ext>
            </a:extLst>
          </p:cNvPr>
          <p:cNvSpPr>
            <a:spLocks noGrp="1"/>
          </p:cNvSpPr>
          <p:nvPr>
            <p:ph type="title"/>
          </p:nvPr>
        </p:nvSpPr>
        <p:spPr/>
        <p:txBody>
          <a:bodyPr/>
          <a:lstStyle/>
          <a:p>
            <a:r>
              <a:rPr lang="en-US" dirty="0"/>
              <a:t>RESIGNAL</a:t>
            </a:r>
          </a:p>
        </p:txBody>
      </p:sp>
      <p:sp>
        <p:nvSpPr>
          <p:cNvPr id="3" name="Content Placeholder 2">
            <a:extLst>
              <a:ext uri="{FF2B5EF4-FFF2-40B4-BE49-F238E27FC236}">
                <a16:creationId xmlns:a16="http://schemas.microsoft.com/office/drawing/2014/main" id="{EB9093D4-D265-B846-8A7F-5F8314EE14E4}"/>
              </a:ext>
            </a:extLst>
          </p:cNvPr>
          <p:cNvSpPr>
            <a:spLocks noGrp="1"/>
          </p:cNvSpPr>
          <p:nvPr>
            <p:ph idx="1"/>
          </p:nvPr>
        </p:nvSpPr>
        <p:spPr>
          <a:xfrm>
            <a:off x="1295400" y="1761282"/>
            <a:ext cx="9601200" cy="3809999"/>
          </a:xfrm>
        </p:spPr>
        <p:txBody>
          <a:bodyPr/>
          <a:lstStyle/>
          <a:p>
            <a:r>
              <a:rPr lang="en-US" dirty="0"/>
              <a:t>If you use the RESIGNAL statement alone, all attributes are the same as the ones passed to the condition handler</a:t>
            </a:r>
          </a:p>
        </p:txBody>
      </p:sp>
      <p:pic>
        <p:nvPicPr>
          <p:cNvPr id="4" name="Picture 3">
            <a:extLst>
              <a:ext uri="{FF2B5EF4-FFF2-40B4-BE49-F238E27FC236}">
                <a16:creationId xmlns:a16="http://schemas.microsoft.com/office/drawing/2014/main" id="{73591B30-BD4F-B448-86D5-9CA264D4F8C3}"/>
              </a:ext>
            </a:extLst>
          </p:cNvPr>
          <p:cNvPicPr>
            <a:picLocks noChangeAspect="1"/>
          </p:cNvPicPr>
          <p:nvPr/>
        </p:nvPicPr>
        <p:blipFill>
          <a:blip r:embed="rId2"/>
          <a:stretch>
            <a:fillRect/>
          </a:stretch>
        </p:blipFill>
        <p:spPr>
          <a:xfrm>
            <a:off x="1647061" y="2371652"/>
            <a:ext cx="8064500" cy="3797300"/>
          </a:xfrm>
          <a:prstGeom prst="rect">
            <a:avLst/>
          </a:prstGeom>
        </p:spPr>
      </p:pic>
    </p:spTree>
    <p:extLst>
      <p:ext uri="{BB962C8B-B14F-4D97-AF65-F5344CB8AC3E}">
        <p14:creationId xmlns:p14="http://schemas.microsoft.com/office/powerpoint/2010/main" val="11164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C2C5-9D04-F54E-BEE0-0E9FD6FDE6A0}"/>
              </a:ext>
            </a:extLst>
          </p:cNvPr>
          <p:cNvSpPr>
            <a:spLocks noGrp="1"/>
          </p:cNvSpPr>
          <p:nvPr>
            <p:ph type="title"/>
          </p:nvPr>
        </p:nvSpPr>
        <p:spPr/>
        <p:txBody>
          <a:bodyPr/>
          <a:lstStyle/>
          <a:p>
            <a:r>
              <a:rPr lang="en-US" dirty="0"/>
              <a:t>RESIGNAL</a:t>
            </a:r>
          </a:p>
        </p:txBody>
      </p:sp>
      <p:pic>
        <p:nvPicPr>
          <p:cNvPr id="5" name="Content Placeholder 4">
            <a:extLst>
              <a:ext uri="{FF2B5EF4-FFF2-40B4-BE49-F238E27FC236}">
                <a16:creationId xmlns:a16="http://schemas.microsoft.com/office/drawing/2014/main" id="{F8C8E655-04FA-0845-807B-B19C10E4FFC7}"/>
              </a:ext>
            </a:extLst>
          </p:cNvPr>
          <p:cNvPicPr>
            <a:picLocks noGrp="1" noChangeAspect="1"/>
          </p:cNvPicPr>
          <p:nvPr>
            <p:ph idx="1"/>
          </p:nvPr>
        </p:nvPicPr>
        <p:blipFill>
          <a:blip r:embed="rId2"/>
          <a:stretch>
            <a:fillRect/>
          </a:stretch>
        </p:blipFill>
        <p:spPr>
          <a:xfrm>
            <a:off x="1380608" y="1748962"/>
            <a:ext cx="8249528" cy="4314936"/>
          </a:xfrm>
          <a:prstGeom prst="rect">
            <a:avLst/>
          </a:prstGeom>
        </p:spPr>
      </p:pic>
    </p:spTree>
    <p:extLst>
      <p:ext uri="{BB962C8B-B14F-4D97-AF65-F5344CB8AC3E}">
        <p14:creationId xmlns:p14="http://schemas.microsoft.com/office/powerpoint/2010/main" val="50141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E1AF-E202-A644-8ABE-769274A81D6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837B124-21FB-AB4E-B9F2-2BB97CC805DD}"/>
              </a:ext>
            </a:extLst>
          </p:cNvPr>
          <p:cNvSpPr>
            <a:spLocks noGrp="1"/>
          </p:cNvSpPr>
          <p:nvPr>
            <p:ph idx="1"/>
          </p:nvPr>
        </p:nvSpPr>
        <p:spPr/>
        <p:txBody>
          <a:bodyPr/>
          <a:lstStyle/>
          <a:p>
            <a:r>
              <a:rPr lang="en-US" dirty="0">
                <a:hlinkClick r:id="rId2"/>
              </a:rPr>
              <a:t>https://www.w3schools.com/sql/sql_stored_procedures.asp</a:t>
            </a:r>
            <a:endParaRPr lang="en-US" dirty="0"/>
          </a:p>
          <a:p>
            <a:r>
              <a:rPr lang="en-US" dirty="0">
                <a:hlinkClick r:id="rId3"/>
              </a:rPr>
              <a:t>https://dev.mysql.com/doc/connector-net/en/connector-net-tutorials-stored-procedures.html</a:t>
            </a:r>
            <a:endParaRPr lang="en-US" dirty="0"/>
          </a:p>
          <a:p>
            <a:r>
              <a:rPr lang="en-US" dirty="0">
                <a:hlinkClick r:id="rId4"/>
              </a:rPr>
              <a:t>http://www.mysqltutorial.org/mysql-signal-resignal/</a:t>
            </a:r>
            <a:endParaRPr lang="en-US" dirty="0"/>
          </a:p>
        </p:txBody>
      </p:sp>
    </p:spTree>
    <p:extLst>
      <p:ext uri="{BB962C8B-B14F-4D97-AF65-F5344CB8AC3E}">
        <p14:creationId xmlns:p14="http://schemas.microsoft.com/office/powerpoint/2010/main" val="370827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 Triggers</a:t>
            </a:r>
          </a:p>
        </p:txBody>
      </p:sp>
    </p:spTree>
    <p:extLst>
      <p:ext uri="{BB962C8B-B14F-4D97-AF65-F5344CB8AC3E}">
        <p14:creationId xmlns:p14="http://schemas.microsoft.com/office/powerpoint/2010/main" val="267953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9E1C3-2320-D54D-B2A9-0C650C1309B8}"/>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7002F2AA-0711-EE44-97E4-F7C225387222}"/>
              </a:ext>
            </a:extLst>
          </p:cNvPr>
          <p:cNvSpPr>
            <a:spLocks noGrp="1"/>
          </p:cNvSpPr>
          <p:nvPr>
            <p:ph idx="1"/>
          </p:nvPr>
        </p:nvSpPr>
        <p:spPr/>
        <p:txBody>
          <a:bodyPr/>
          <a:lstStyle/>
          <a:p>
            <a:r>
              <a:rPr lang="en-US" dirty="0"/>
              <a:t>A trigger or database trigger is a stored program executed automatically to respond to a specific event </a:t>
            </a:r>
          </a:p>
          <a:p>
            <a:pPr lvl="1"/>
            <a:r>
              <a:rPr lang="en-US" dirty="0"/>
              <a:t>E.g.,  insert, update or delete occurred in a table</a:t>
            </a:r>
          </a:p>
          <a:p>
            <a:r>
              <a:rPr lang="en-US" dirty="0"/>
              <a:t>The database trigger is powerful tool for protecting the integrity of the data in your MySQL databases</a:t>
            </a:r>
          </a:p>
          <a:p>
            <a:r>
              <a:rPr lang="en-US" dirty="0"/>
              <a:t>In addition, it is useful to automate some database operations such as logging, auditing, etc.</a:t>
            </a:r>
          </a:p>
        </p:txBody>
      </p:sp>
    </p:spTree>
    <p:extLst>
      <p:ext uri="{BB962C8B-B14F-4D97-AF65-F5344CB8AC3E}">
        <p14:creationId xmlns:p14="http://schemas.microsoft.com/office/powerpoint/2010/main" val="428728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Stored Procedure?</a:t>
            </a:r>
          </a:p>
        </p:txBody>
      </p:sp>
      <p:sp>
        <p:nvSpPr>
          <p:cNvPr id="3" name="Content Placeholder 2"/>
          <p:cNvSpPr>
            <a:spLocks noGrp="1"/>
          </p:cNvSpPr>
          <p:nvPr>
            <p:ph idx="1"/>
          </p:nvPr>
        </p:nvSpPr>
        <p:spPr/>
        <p:txBody>
          <a:bodyPr/>
          <a:lstStyle/>
          <a:p>
            <a:r>
              <a:rPr lang="en-US" dirty="0"/>
              <a:t>A stored procedure is similar to functions in programming languages</a:t>
            </a:r>
          </a:p>
          <a:p>
            <a:r>
              <a:rPr lang="en-US" dirty="0"/>
              <a:t>A stored procedure is a prepared SQL code that you can save code and re-use</a:t>
            </a:r>
          </a:p>
          <a:p>
            <a:r>
              <a:rPr lang="en-US" dirty="0"/>
              <a:t>So, if you have an SQL query that you write over and over again, save it as a stored procedure, and then just call it to execute it</a:t>
            </a:r>
          </a:p>
          <a:p>
            <a:r>
              <a:rPr lang="en-US" dirty="0"/>
              <a:t>You can also pass parameters to a stored procedure, so that the stored procedure can act based on the parameter value(s) that is passed.</a:t>
            </a:r>
          </a:p>
          <a:p>
            <a:pPr marL="0" indent="0">
              <a:buNone/>
            </a:pPr>
            <a:br>
              <a:rPr lang="en-US" dirty="0"/>
            </a:br>
            <a:endParaRPr lang="en-US" dirty="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4E7FC-BD6F-0B46-AEF2-532B3B0BD7C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44A74EC-DF53-CD4A-B797-BD24F02A0A4C}"/>
              </a:ext>
            </a:extLst>
          </p:cNvPr>
          <p:cNvSpPr>
            <a:spLocks noGrp="1"/>
          </p:cNvSpPr>
          <p:nvPr>
            <p:ph idx="1"/>
          </p:nvPr>
        </p:nvSpPr>
        <p:spPr/>
        <p:txBody>
          <a:bodyPr/>
          <a:lstStyle/>
          <a:p>
            <a:r>
              <a:rPr lang="en-US" dirty="0"/>
              <a:t>A SQL trigger is a set of  SQL statements stored in the database catalog</a:t>
            </a:r>
          </a:p>
          <a:p>
            <a:r>
              <a:rPr lang="en-US" dirty="0"/>
              <a:t>A SQL trigger is executed or fired whenever an event associated with a table occurs e.g.,  insert, update or delete</a:t>
            </a:r>
          </a:p>
          <a:p>
            <a:r>
              <a:rPr lang="en-US" dirty="0"/>
              <a:t>A SQL trigger is a special type of stored procedure</a:t>
            </a:r>
          </a:p>
          <a:p>
            <a:r>
              <a:rPr lang="en-US" dirty="0"/>
              <a:t>It is special because it is not called directly like a stored procedure</a:t>
            </a:r>
          </a:p>
          <a:p>
            <a:r>
              <a:rPr lang="en-US" dirty="0"/>
              <a:t>The main difference between a trigger and a stored procedure is that a trigger is called automatically when a data modification event is made against a table whereas a stored procedure must be called explicitly</a:t>
            </a:r>
          </a:p>
        </p:txBody>
      </p:sp>
    </p:spTree>
    <p:extLst>
      <p:ext uri="{BB962C8B-B14F-4D97-AF65-F5344CB8AC3E}">
        <p14:creationId xmlns:p14="http://schemas.microsoft.com/office/powerpoint/2010/main" val="98636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79171-F1D8-CD45-962B-AC04A0DEEFFD}"/>
              </a:ext>
            </a:extLst>
          </p:cNvPr>
          <p:cNvSpPr>
            <a:spLocks noGrp="1"/>
          </p:cNvSpPr>
          <p:nvPr>
            <p:ph type="title"/>
          </p:nvPr>
        </p:nvSpPr>
        <p:spPr/>
        <p:txBody>
          <a:bodyPr/>
          <a:lstStyle/>
          <a:p>
            <a:r>
              <a:rPr lang="en-US" dirty="0"/>
              <a:t>Advantages of using SQL triggers</a:t>
            </a:r>
          </a:p>
        </p:txBody>
      </p:sp>
      <p:sp>
        <p:nvSpPr>
          <p:cNvPr id="3" name="Content Placeholder 2">
            <a:extLst>
              <a:ext uri="{FF2B5EF4-FFF2-40B4-BE49-F238E27FC236}">
                <a16:creationId xmlns:a16="http://schemas.microsoft.com/office/drawing/2014/main" id="{F25A0375-8983-F749-8DED-018B7B586984}"/>
              </a:ext>
            </a:extLst>
          </p:cNvPr>
          <p:cNvSpPr>
            <a:spLocks noGrp="1"/>
          </p:cNvSpPr>
          <p:nvPr>
            <p:ph idx="1"/>
          </p:nvPr>
        </p:nvSpPr>
        <p:spPr/>
        <p:txBody>
          <a:bodyPr/>
          <a:lstStyle/>
          <a:p>
            <a:r>
              <a:rPr lang="en-US" dirty="0"/>
              <a:t>SQL triggers provide an alternative way to check the integrity of data</a:t>
            </a:r>
          </a:p>
          <a:p>
            <a:r>
              <a:rPr lang="en-US" dirty="0"/>
              <a:t>SQL triggers can catch errors in business logic in the database layer</a:t>
            </a:r>
          </a:p>
          <a:p>
            <a:r>
              <a:rPr lang="en-US" dirty="0"/>
              <a:t>SQL triggers provide an alternative way to run scheduled tasks</a:t>
            </a:r>
          </a:p>
          <a:p>
            <a:r>
              <a:rPr lang="en-US" dirty="0"/>
              <a:t>By using SQL triggers, you don’t have to wait to run the scheduled tasks because the triggers are invoked automatically </a:t>
            </a:r>
            <a:r>
              <a:rPr lang="en-US" i="1" dirty="0"/>
              <a:t>before</a:t>
            </a:r>
            <a:r>
              <a:rPr lang="en-US" dirty="0"/>
              <a:t> or </a:t>
            </a:r>
            <a:r>
              <a:rPr lang="en-US" i="1" dirty="0"/>
              <a:t>after</a:t>
            </a:r>
            <a:r>
              <a:rPr lang="en-US" dirty="0"/>
              <a:t> a change is made to the data in the tables</a:t>
            </a:r>
          </a:p>
          <a:p>
            <a:r>
              <a:rPr lang="en-US" dirty="0"/>
              <a:t>SQL triggers are very useful to audit the changes of data in tables</a:t>
            </a:r>
          </a:p>
        </p:txBody>
      </p:sp>
    </p:spTree>
    <p:extLst>
      <p:ext uri="{BB962C8B-B14F-4D97-AF65-F5344CB8AC3E}">
        <p14:creationId xmlns:p14="http://schemas.microsoft.com/office/powerpoint/2010/main" val="29531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8D08-DD34-DA4C-83F5-8221890A7BE0}"/>
              </a:ext>
            </a:extLst>
          </p:cNvPr>
          <p:cNvSpPr>
            <a:spLocks noGrp="1"/>
          </p:cNvSpPr>
          <p:nvPr>
            <p:ph type="title"/>
          </p:nvPr>
        </p:nvSpPr>
        <p:spPr/>
        <p:txBody>
          <a:bodyPr/>
          <a:lstStyle/>
          <a:p>
            <a:r>
              <a:rPr lang="en-US" b="0" dirty="0"/>
              <a:t>Disadvantages of using SQL triggers</a:t>
            </a:r>
            <a:endParaRPr lang="en-US" dirty="0"/>
          </a:p>
        </p:txBody>
      </p:sp>
      <p:sp>
        <p:nvSpPr>
          <p:cNvPr id="3" name="Content Placeholder 2">
            <a:extLst>
              <a:ext uri="{FF2B5EF4-FFF2-40B4-BE49-F238E27FC236}">
                <a16:creationId xmlns:a16="http://schemas.microsoft.com/office/drawing/2014/main" id="{DD6AC62E-C256-714F-9385-80E07308E8CC}"/>
              </a:ext>
            </a:extLst>
          </p:cNvPr>
          <p:cNvSpPr>
            <a:spLocks noGrp="1"/>
          </p:cNvSpPr>
          <p:nvPr>
            <p:ph idx="1"/>
          </p:nvPr>
        </p:nvSpPr>
        <p:spPr/>
        <p:txBody>
          <a:bodyPr/>
          <a:lstStyle/>
          <a:p>
            <a:r>
              <a:rPr lang="en-US" dirty="0"/>
              <a:t>SQL triggers are invoked and executed invisible from the client applications, therefore, it is difficult to figure out what happens in the database layer</a:t>
            </a:r>
          </a:p>
          <a:p>
            <a:r>
              <a:rPr lang="en-US" dirty="0"/>
              <a:t>SQL triggers may increase the overhead of the database server</a:t>
            </a:r>
          </a:p>
          <a:p>
            <a:endParaRPr lang="en-US" dirty="0"/>
          </a:p>
        </p:txBody>
      </p:sp>
    </p:spTree>
    <p:extLst>
      <p:ext uri="{BB962C8B-B14F-4D97-AF65-F5344CB8AC3E}">
        <p14:creationId xmlns:p14="http://schemas.microsoft.com/office/powerpoint/2010/main" val="289298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3D24-68A0-F147-8BFE-8A4EB4C579A8}"/>
              </a:ext>
            </a:extLst>
          </p:cNvPr>
          <p:cNvSpPr>
            <a:spLocks noGrp="1"/>
          </p:cNvSpPr>
          <p:nvPr>
            <p:ph type="title"/>
          </p:nvPr>
        </p:nvSpPr>
        <p:spPr/>
        <p:txBody>
          <a:bodyPr/>
          <a:lstStyle/>
          <a:p>
            <a:r>
              <a:rPr lang="en-US" b="0" dirty="0"/>
              <a:t>MySQL Triggers Implementation</a:t>
            </a:r>
            <a:endParaRPr lang="en-US" dirty="0"/>
          </a:p>
        </p:txBody>
      </p:sp>
      <p:sp>
        <p:nvSpPr>
          <p:cNvPr id="3" name="Content Placeholder 2">
            <a:extLst>
              <a:ext uri="{FF2B5EF4-FFF2-40B4-BE49-F238E27FC236}">
                <a16:creationId xmlns:a16="http://schemas.microsoft.com/office/drawing/2014/main" id="{AB5C8775-FD7E-384A-97C9-4926B847DF21}"/>
              </a:ext>
            </a:extLst>
          </p:cNvPr>
          <p:cNvSpPr>
            <a:spLocks noGrp="1"/>
          </p:cNvSpPr>
          <p:nvPr>
            <p:ph idx="1"/>
          </p:nvPr>
        </p:nvSpPr>
        <p:spPr/>
        <p:txBody>
          <a:bodyPr>
            <a:normAutofit lnSpcReduction="10000"/>
          </a:bodyPr>
          <a:lstStyle/>
          <a:p>
            <a:pPr>
              <a:lnSpc>
                <a:spcPct val="110000"/>
              </a:lnSpc>
            </a:pPr>
            <a:r>
              <a:rPr lang="en-US" dirty="0"/>
              <a:t>A trigger can be defined to be invoked either before or after the data is changed by INSERT, UPDATE or DELETE statement</a:t>
            </a:r>
          </a:p>
          <a:p>
            <a:r>
              <a:rPr lang="en-US" dirty="0"/>
              <a:t>Before MySQL version 5.7.2, you can to define maximum six triggers for each table	</a:t>
            </a:r>
          </a:p>
          <a:p>
            <a:pPr lvl="1"/>
            <a:r>
              <a:rPr lang="en-US" dirty="0"/>
              <a:t>BEFORE INSERT – activated before data is inserted into the table.</a:t>
            </a:r>
          </a:p>
          <a:p>
            <a:pPr lvl="1"/>
            <a:r>
              <a:rPr lang="en-US" dirty="0"/>
              <a:t>AFTER INSERT – activated after data is inserted into the table.</a:t>
            </a:r>
          </a:p>
          <a:p>
            <a:pPr lvl="1"/>
            <a:r>
              <a:rPr lang="en-US" dirty="0"/>
              <a:t>BEFORE UPDATE – activated before data in the table is updated.</a:t>
            </a:r>
          </a:p>
          <a:p>
            <a:pPr lvl="1"/>
            <a:r>
              <a:rPr lang="en-US" dirty="0"/>
              <a:t>AFTER UPDATE – activated after data in the table is updated.</a:t>
            </a:r>
          </a:p>
          <a:p>
            <a:pPr lvl="1"/>
            <a:r>
              <a:rPr lang="en-US" dirty="0"/>
              <a:t>BEFORE DELETE – activated before data is removed from the table.</a:t>
            </a:r>
          </a:p>
          <a:p>
            <a:pPr lvl="1"/>
            <a:r>
              <a:rPr lang="en-US" dirty="0"/>
              <a:t>AFTER DELETE – activated after data is removed from the table</a:t>
            </a:r>
          </a:p>
          <a:p>
            <a:endParaRPr lang="en-US" dirty="0"/>
          </a:p>
          <a:p>
            <a:pPr lvl="1"/>
            <a:endParaRPr lang="en-US" dirty="0"/>
          </a:p>
        </p:txBody>
      </p:sp>
    </p:spTree>
    <p:extLst>
      <p:ext uri="{BB962C8B-B14F-4D97-AF65-F5344CB8AC3E}">
        <p14:creationId xmlns:p14="http://schemas.microsoft.com/office/powerpoint/2010/main" val="336513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3D24-68A0-F147-8BFE-8A4EB4C579A8}"/>
              </a:ext>
            </a:extLst>
          </p:cNvPr>
          <p:cNvSpPr>
            <a:spLocks noGrp="1"/>
          </p:cNvSpPr>
          <p:nvPr>
            <p:ph type="title"/>
          </p:nvPr>
        </p:nvSpPr>
        <p:spPr/>
        <p:txBody>
          <a:bodyPr/>
          <a:lstStyle/>
          <a:p>
            <a:r>
              <a:rPr lang="en-US" b="0" dirty="0"/>
              <a:t>MySQL Triggers Implementation</a:t>
            </a:r>
            <a:endParaRPr lang="en-US" dirty="0"/>
          </a:p>
        </p:txBody>
      </p:sp>
      <p:sp>
        <p:nvSpPr>
          <p:cNvPr id="3" name="Content Placeholder 2">
            <a:extLst>
              <a:ext uri="{FF2B5EF4-FFF2-40B4-BE49-F238E27FC236}">
                <a16:creationId xmlns:a16="http://schemas.microsoft.com/office/drawing/2014/main" id="{AB5C8775-FD7E-384A-97C9-4926B847DF21}"/>
              </a:ext>
            </a:extLst>
          </p:cNvPr>
          <p:cNvSpPr>
            <a:spLocks noGrp="1"/>
          </p:cNvSpPr>
          <p:nvPr>
            <p:ph idx="1"/>
          </p:nvPr>
        </p:nvSpPr>
        <p:spPr/>
        <p:txBody>
          <a:bodyPr>
            <a:normAutofit lnSpcReduction="10000"/>
          </a:bodyPr>
          <a:lstStyle/>
          <a:p>
            <a:pPr>
              <a:lnSpc>
                <a:spcPct val="110000"/>
              </a:lnSpc>
            </a:pPr>
            <a:r>
              <a:rPr lang="en-US" dirty="0"/>
              <a:t>A trigger can be defined to be invoked either before or after the data is changed by INSERT, UPDATE or DELETE statement</a:t>
            </a:r>
          </a:p>
          <a:p>
            <a:r>
              <a:rPr lang="en-US" dirty="0"/>
              <a:t>Before MySQL version 5.7.2, you can to define maximum six triggers for each table	</a:t>
            </a:r>
          </a:p>
          <a:p>
            <a:pPr lvl="1"/>
            <a:r>
              <a:rPr lang="en-US" dirty="0"/>
              <a:t>BEFORE INSERT – activated before data is inserted into the table.</a:t>
            </a:r>
          </a:p>
          <a:p>
            <a:pPr lvl="1"/>
            <a:r>
              <a:rPr lang="en-US" dirty="0"/>
              <a:t>AFTER INSERT – activated after data is inserted into the table.</a:t>
            </a:r>
          </a:p>
          <a:p>
            <a:pPr lvl="1"/>
            <a:r>
              <a:rPr lang="en-US" dirty="0"/>
              <a:t>BEFORE UPDATE – activated before data in the table is updated.</a:t>
            </a:r>
          </a:p>
          <a:p>
            <a:pPr lvl="1"/>
            <a:r>
              <a:rPr lang="en-US" dirty="0"/>
              <a:t>AFTER UPDATE – activated after data in the table is updated.</a:t>
            </a:r>
          </a:p>
          <a:p>
            <a:pPr lvl="1"/>
            <a:r>
              <a:rPr lang="en-US" dirty="0"/>
              <a:t>BEFORE DELETE – activated before data is removed from the table.</a:t>
            </a:r>
          </a:p>
          <a:p>
            <a:pPr lvl="1"/>
            <a:r>
              <a:rPr lang="en-US" dirty="0"/>
              <a:t>AFTER DELETE – activated after data is removed from the table</a:t>
            </a:r>
          </a:p>
          <a:p>
            <a:endParaRPr lang="en-US" dirty="0"/>
          </a:p>
          <a:p>
            <a:pPr lvl="1"/>
            <a:endParaRPr lang="en-US" dirty="0"/>
          </a:p>
        </p:txBody>
      </p:sp>
      <p:sp>
        <p:nvSpPr>
          <p:cNvPr id="4" name="TextBox 3">
            <a:extLst>
              <a:ext uri="{FF2B5EF4-FFF2-40B4-BE49-F238E27FC236}">
                <a16:creationId xmlns:a16="http://schemas.microsoft.com/office/drawing/2014/main" id="{E3377540-57F5-5F4D-8B67-C8FDA68E61D7}"/>
              </a:ext>
            </a:extLst>
          </p:cNvPr>
          <p:cNvSpPr txBox="1"/>
          <p:nvPr/>
        </p:nvSpPr>
        <p:spPr>
          <a:xfrm>
            <a:off x="8808333" y="3429000"/>
            <a:ext cx="3032568" cy="1477328"/>
          </a:xfrm>
          <a:prstGeom prst="rect">
            <a:avLst/>
          </a:prstGeom>
          <a:noFill/>
        </p:spPr>
        <p:txBody>
          <a:bodyPr wrap="square" rtlCol="0">
            <a:spAutoFit/>
          </a:bodyPr>
          <a:lstStyle/>
          <a:p>
            <a:r>
              <a:rPr lang="en-US" dirty="0">
                <a:solidFill>
                  <a:srgbClr val="FF0000"/>
                </a:solidFill>
              </a:rPr>
              <a:t>However, from MySQL version 5.7.2+, you can define multiple triggers for the same trigger event and action time.</a:t>
            </a:r>
          </a:p>
        </p:txBody>
      </p:sp>
    </p:spTree>
    <p:extLst>
      <p:ext uri="{BB962C8B-B14F-4D97-AF65-F5344CB8AC3E}">
        <p14:creationId xmlns:p14="http://schemas.microsoft.com/office/powerpoint/2010/main" val="180095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B5E3C-4DBA-F246-9CE9-C3CA7283FF14}"/>
              </a:ext>
            </a:extLst>
          </p:cNvPr>
          <p:cNvSpPr>
            <a:spLocks noGrp="1"/>
          </p:cNvSpPr>
          <p:nvPr>
            <p:ph type="title"/>
          </p:nvPr>
        </p:nvSpPr>
        <p:spPr/>
        <p:txBody>
          <a:bodyPr/>
          <a:lstStyle/>
          <a:p>
            <a:r>
              <a:rPr lang="en-US" b="0" dirty="0"/>
              <a:t>MySQL Triggers Implementation</a:t>
            </a:r>
            <a:endParaRPr lang="en-US" dirty="0"/>
          </a:p>
        </p:txBody>
      </p:sp>
      <p:sp>
        <p:nvSpPr>
          <p:cNvPr id="3" name="Content Placeholder 2">
            <a:extLst>
              <a:ext uri="{FF2B5EF4-FFF2-40B4-BE49-F238E27FC236}">
                <a16:creationId xmlns:a16="http://schemas.microsoft.com/office/drawing/2014/main" id="{2F9A9378-0729-A94E-A1BE-5309AB162339}"/>
              </a:ext>
            </a:extLst>
          </p:cNvPr>
          <p:cNvSpPr>
            <a:spLocks noGrp="1"/>
          </p:cNvSpPr>
          <p:nvPr>
            <p:ph idx="1"/>
          </p:nvPr>
        </p:nvSpPr>
        <p:spPr/>
        <p:txBody>
          <a:bodyPr/>
          <a:lstStyle/>
          <a:p>
            <a:r>
              <a:rPr lang="en-US" dirty="0"/>
              <a:t>You must use a unique name for each trigger associated with a table. However, you can have the same trigger name defined for different tables though it is a good practice</a:t>
            </a:r>
          </a:p>
          <a:p>
            <a:r>
              <a:rPr lang="en-US" dirty="0"/>
              <a:t>You should name the triggers using the following naming convention:</a:t>
            </a:r>
          </a:p>
          <a:p>
            <a:endParaRPr lang="en-US" dirty="0"/>
          </a:p>
          <a:p>
            <a:r>
              <a:rPr lang="en-US" dirty="0"/>
              <a:t>For example, </a:t>
            </a:r>
            <a:r>
              <a:rPr lang="en-US" dirty="0" err="1">
                <a:solidFill>
                  <a:srgbClr val="FF0000"/>
                </a:solidFill>
              </a:rPr>
              <a:t>before_order_update</a:t>
            </a:r>
            <a:r>
              <a:rPr lang="en-US" dirty="0"/>
              <a:t> is a trigger invoked before a row in the order table is updated.</a:t>
            </a:r>
          </a:p>
          <a:p>
            <a:br>
              <a:rPr lang="en-US" dirty="0"/>
            </a:br>
            <a:endParaRPr lang="en-US" dirty="0"/>
          </a:p>
          <a:p>
            <a:pPr lvl="1"/>
            <a:endParaRPr lang="en-US" dirty="0"/>
          </a:p>
        </p:txBody>
      </p:sp>
      <p:graphicFrame>
        <p:nvGraphicFramePr>
          <p:cNvPr id="4" name="Table 3">
            <a:extLst>
              <a:ext uri="{FF2B5EF4-FFF2-40B4-BE49-F238E27FC236}">
                <a16:creationId xmlns:a16="http://schemas.microsoft.com/office/drawing/2014/main" id="{7E89A283-2B88-E341-B410-5F4C18BDB8A3}"/>
              </a:ext>
            </a:extLst>
          </p:cNvPr>
          <p:cNvGraphicFramePr>
            <a:graphicFrameLocks noGrp="1"/>
          </p:cNvGraphicFramePr>
          <p:nvPr>
            <p:extLst>
              <p:ext uri="{D42A27DB-BD31-4B8C-83A1-F6EECF244321}">
                <p14:modId xmlns:p14="http://schemas.microsoft.com/office/powerpoint/2010/main" val="2022940312"/>
              </p:ext>
            </p:extLst>
          </p:nvPr>
        </p:nvGraphicFramePr>
        <p:xfrm>
          <a:off x="1630643" y="3429000"/>
          <a:ext cx="6638925" cy="365760"/>
        </p:xfrm>
        <a:graphic>
          <a:graphicData uri="http://schemas.openxmlformats.org/drawingml/2006/table">
            <a:tbl>
              <a:tblPr/>
              <a:tblGrid>
                <a:gridCol w="6638925">
                  <a:extLst>
                    <a:ext uri="{9D8B030D-6E8A-4147-A177-3AD203B41FA5}">
                      <a16:colId xmlns:a16="http://schemas.microsoft.com/office/drawing/2014/main" val="2951174305"/>
                    </a:ext>
                  </a:extLst>
                </a:gridCol>
              </a:tblGrid>
              <a:tr h="0">
                <a:tc>
                  <a:txBody>
                    <a:bodyPr/>
                    <a:lstStyle/>
                    <a:p>
                      <a:pPr algn="l" fontAlgn="t" latinLnBrk="1"/>
                      <a:r>
                        <a:rPr lang="en-US" dirty="0">
                          <a:solidFill>
                            <a:srgbClr val="445870"/>
                          </a:solidFill>
                          <a:effectLst/>
                          <a:latin typeface="inherit"/>
                        </a:rPr>
                        <a:t>(</a:t>
                      </a:r>
                      <a:r>
                        <a:rPr lang="en-US" dirty="0">
                          <a:solidFill>
                            <a:srgbClr val="0077AA"/>
                          </a:solidFill>
                          <a:effectLst/>
                          <a:latin typeface="inherit"/>
                        </a:rPr>
                        <a:t>BEFORE</a:t>
                      </a:r>
                      <a:r>
                        <a:rPr lang="en-US" dirty="0">
                          <a:solidFill>
                            <a:srgbClr val="006FE0"/>
                          </a:solidFill>
                          <a:effectLst/>
                          <a:latin typeface="inherit"/>
                        </a:rPr>
                        <a:t> </a:t>
                      </a:r>
                      <a:r>
                        <a:rPr lang="en-US" dirty="0">
                          <a:solidFill>
                            <a:srgbClr val="445870"/>
                          </a:solidFill>
                          <a:effectLst/>
                          <a:latin typeface="inherit"/>
                        </a:rPr>
                        <a:t>|</a:t>
                      </a:r>
                      <a:r>
                        <a:rPr lang="en-US" dirty="0">
                          <a:solidFill>
                            <a:srgbClr val="006FE0"/>
                          </a:solidFill>
                          <a:effectLst/>
                          <a:latin typeface="inherit"/>
                        </a:rPr>
                        <a:t> </a:t>
                      </a:r>
                      <a:r>
                        <a:rPr lang="en-US" dirty="0">
                          <a:solidFill>
                            <a:srgbClr val="0077AA"/>
                          </a:solidFill>
                          <a:effectLst/>
                          <a:latin typeface="inherit"/>
                        </a:rPr>
                        <a:t>AFTER</a:t>
                      </a:r>
                      <a:r>
                        <a:rPr lang="en-US" dirty="0">
                          <a:solidFill>
                            <a:srgbClr val="445870"/>
                          </a:solidFill>
                          <a:effectLst/>
                          <a:latin typeface="inherit"/>
                        </a:rPr>
                        <a:t>)_</a:t>
                      </a:r>
                      <a:r>
                        <a:rPr lang="en-US" dirty="0" err="1">
                          <a:solidFill>
                            <a:srgbClr val="445870"/>
                          </a:solidFill>
                          <a:effectLst/>
                          <a:latin typeface="inherit"/>
                        </a:rPr>
                        <a:t>tableName</a:t>
                      </a:r>
                      <a:r>
                        <a:rPr lang="en-US" dirty="0">
                          <a:solidFill>
                            <a:srgbClr val="445870"/>
                          </a:solidFill>
                          <a:effectLst/>
                          <a:latin typeface="inherit"/>
                        </a:rPr>
                        <a:t>_(</a:t>
                      </a:r>
                      <a:r>
                        <a:rPr lang="en-US" dirty="0">
                          <a:solidFill>
                            <a:srgbClr val="0077AA"/>
                          </a:solidFill>
                          <a:effectLst/>
                          <a:latin typeface="inherit"/>
                        </a:rPr>
                        <a:t>INSERT</a:t>
                      </a:r>
                      <a:r>
                        <a:rPr lang="en-US" dirty="0">
                          <a:solidFill>
                            <a:srgbClr val="445870"/>
                          </a:solidFill>
                          <a:effectLst/>
                          <a:latin typeface="inherit"/>
                        </a:rPr>
                        <a:t>|</a:t>
                      </a:r>
                      <a:r>
                        <a:rPr lang="en-US" dirty="0">
                          <a:solidFill>
                            <a:srgbClr val="006FE0"/>
                          </a:solidFill>
                          <a:effectLst/>
                          <a:latin typeface="inherit"/>
                        </a:rPr>
                        <a:t> </a:t>
                      </a:r>
                      <a:r>
                        <a:rPr lang="en-US" dirty="0">
                          <a:solidFill>
                            <a:srgbClr val="0077AA"/>
                          </a:solidFill>
                          <a:effectLst/>
                          <a:latin typeface="inherit"/>
                        </a:rPr>
                        <a:t>UPDATE</a:t>
                      </a:r>
                      <a:r>
                        <a:rPr lang="en-US" dirty="0">
                          <a:solidFill>
                            <a:srgbClr val="006FE0"/>
                          </a:solidFill>
                          <a:effectLst/>
                          <a:latin typeface="inherit"/>
                        </a:rPr>
                        <a:t> </a:t>
                      </a:r>
                      <a:r>
                        <a:rPr lang="en-US" dirty="0">
                          <a:solidFill>
                            <a:srgbClr val="445870"/>
                          </a:solidFill>
                          <a:effectLst/>
                          <a:latin typeface="inherit"/>
                        </a:rPr>
                        <a:t>|</a:t>
                      </a:r>
                      <a:r>
                        <a:rPr lang="en-US" dirty="0">
                          <a:solidFill>
                            <a:srgbClr val="006FE0"/>
                          </a:solidFill>
                          <a:effectLst/>
                          <a:latin typeface="inherit"/>
                        </a:rPr>
                        <a:t> </a:t>
                      </a:r>
                      <a:r>
                        <a:rPr lang="en-US" dirty="0">
                          <a:solidFill>
                            <a:srgbClr val="0077AA"/>
                          </a:solidFill>
                          <a:effectLst/>
                          <a:latin typeface="inherit"/>
                        </a:rPr>
                        <a:t>DELETE</a:t>
                      </a:r>
                      <a:r>
                        <a:rPr lang="en-US" dirty="0">
                          <a:solidFill>
                            <a:srgbClr val="445870"/>
                          </a:solidFill>
                          <a:effectLst/>
                          <a:latin typeface="inherit"/>
                        </a:rPr>
                        <a:t>)</a:t>
                      </a:r>
                    </a:p>
                  </a:txBody>
                  <a:tcPr>
                    <a:lnL>
                      <a:noFill/>
                    </a:lnL>
                    <a:lnR>
                      <a:noFill/>
                    </a:lnR>
                    <a:lnT>
                      <a:noFill/>
                    </a:lnT>
                    <a:lnB>
                      <a:noFill/>
                    </a:lnB>
                  </a:tcPr>
                </a:tc>
                <a:extLst>
                  <a:ext uri="{0D108BD9-81ED-4DB2-BD59-A6C34878D82A}">
                    <a16:rowId xmlns:a16="http://schemas.microsoft.com/office/drawing/2014/main" val="3486219273"/>
                  </a:ext>
                </a:extLst>
              </a:tr>
            </a:tbl>
          </a:graphicData>
        </a:graphic>
      </p:graphicFrame>
      <p:sp>
        <p:nvSpPr>
          <p:cNvPr id="5" name="Rectangle 1">
            <a:extLst>
              <a:ext uri="{FF2B5EF4-FFF2-40B4-BE49-F238E27FC236}">
                <a16:creationId xmlns:a16="http://schemas.microsoft.com/office/drawing/2014/main" id="{40633AE4-E3F5-F44C-BD4A-D721B77AB401}"/>
              </a:ext>
            </a:extLst>
          </p:cNvPr>
          <p:cNvSpPr>
            <a:spLocks noChangeArrowheads="1"/>
          </p:cNvSpPr>
          <p:nvPr/>
        </p:nvSpPr>
        <p:spPr bwMode="auto">
          <a:xfrm>
            <a:off x="1630644" y="34293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BF6AD783-3C82-8B42-8B1B-742B02ACF960}"/>
              </a:ext>
            </a:extLst>
          </p:cNvPr>
          <p:cNvGraphicFramePr>
            <a:graphicFrameLocks noGrp="1"/>
          </p:cNvGraphicFramePr>
          <p:nvPr>
            <p:extLst>
              <p:ext uri="{D42A27DB-BD31-4B8C-83A1-F6EECF244321}">
                <p14:modId xmlns:p14="http://schemas.microsoft.com/office/powerpoint/2010/main" val="264551809"/>
              </p:ext>
            </p:extLst>
          </p:nvPr>
        </p:nvGraphicFramePr>
        <p:xfrm>
          <a:off x="1528401" y="4846639"/>
          <a:ext cx="6516004" cy="914400"/>
        </p:xfrm>
        <a:graphic>
          <a:graphicData uri="http://schemas.openxmlformats.org/drawingml/2006/table">
            <a:tbl>
              <a:tblPr/>
              <a:tblGrid>
                <a:gridCol w="6516004">
                  <a:extLst>
                    <a:ext uri="{9D8B030D-6E8A-4147-A177-3AD203B41FA5}">
                      <a16:colId xmlns:a16="http://schemas.microsoft.com/office/drawing/2014/main" val="2951174305"/>
                    </a:ext>
                  </a:extLst>
                </a:gridCol>
              </a:tblGrid>
              <a:tr h="0">
                <a:tc>
                  <a:txBody>
                    <a:bodyPr/>
                    <a:lstStyle/>
                    <a:p>
                      <a:pPr algn="l" fontAlgn="t" latinLnBrk="1"/>
                      <a:r>
                        <a:rPr lang="en-US" dirty="0" err="1">
                          <a:solidFill>
                            <a:srgbClr val="445870"/>
                          </a:solidFill>
                          <a:effectLst/>
                          <a:latin typeface="inherit"/>
                        </a:rPr>
                        <a:t>tablename</a:t>
                      </a:r>
                      <a:r>
                        <a:rPr lang="en-US" dirty="0">
                          <a:solidFill>
                            <a:srgbClr val="445870"/>
                          </a:solidFill>
                          <a:effectLst/>
                          <a:latin typeface="inherit"/>
                        </a:rPr>
                        <a:t>_(</a:t>
                      </a:r>
                      <a:r>
                        <a:rPr lang="en-US" dirty="0">
                          <a:solidFill>
                            <a:srgbClr val="0077AA"/>
                          </a:solidFill>
                          <a:effectLst/>
                          <a:latin typeface="inherit"/>
                        </a:rPr>
                        <a:t>BEFORE</a:t>
                      </a:r>
                      <a:r>
                        <a:rPr lang="en-US" dirty="0">
                          <a:solidFill>
                            <a:srgbClr val="006FE0"/>
                          </a:solidFill>
                          <a:effectLst/>
                          <a:latin typeface="inherit"/>
                        </a:rPr>
                        <a:t> </a:t>
                      </a:r>
                      <a:r>
                        <a:rPr lang="en-US" dirty="0">
                          <a:solidFill>
                            <a:srgbClr val="445870"/>
                          </a:solidFill>
                          <a:effectLst/>
                          <a:latin typeface="inherit"/>
                        </a:rPr>
                        <a:t>|</a:t>
                      </a:r>
                      <a:r>
                        <a:rPr lang="en-US" dirty="0">
                          <a:solidFill>
                            <a:srgbClr val="006FE0"/>
                          </a:solidFill>
                          <a:effectLst/>
                          <a:latin typeface="inherit"/>
                        </a:rPr>
                        <a:t> </a:t>
                      </a:r>
                      <a:r>
                        <a:rPr lang="en-US" dirty="0">
                          <a:solidFill>
                            <a:srgbClr val="0077AA"/>
                          </a:solidFill>
                          <a:effectLst/>
                          <a:latin typeface="inherit"/>
                        </a:rPr>
                        <a:t>AFTER</a:t>
                      </a:r>
                      <a:r>
                        <a:rPr lang="en-US" dirty="0">
                          <a:solidFill>
                            <a:srgbClr val="445870"/>
                          </a:solidFill>
                          <a:effectLst/>
                          <a:latin typeface="inherit"/>
                        </a:rPr>
                        <a:t>)_(</a:t>
                      </a:r>
                      <a:r>
                        <a:rPr lang="en-US" dirty="0">
                          <a:solidFill>
                            <a:srgbClr val="0077AA"/>
                          </a:solidFill>
                          <a:effectLst/>
                          <a:latin typeface="inherit"/>
                        </a:rPr>
                        <a:t>INSERT</a:t>
                      </a:r>
                      <a:r>
                        <a:rPr lang="en-US" dirty="0">
                          <a:solidFill>
                            <a:srgbClr val="445870"/>
                          </a:solidFill>
                          <a:effectLst/>
                          <a:latin typeface="inherit"/>
                        </a:rPr>
                        <a:t>|</a:t>
                      </a:r>
                      <a:r>
                        <a:rPr lang="en-US" dirty="0">
                          <a:solidFill>
                            <a:srgbClr val="006FE0"/>
                          </a:solidFill>
                          <a:effectLst/>
                          <a:latin typeface="inherit"/>
                        </a:rPr>
                        <a:t> </a:t>
                      </a:r>
                      <a:r>
                        <a:rPr lang="en-US" dirty="0">
                          <a:solidFill>
                            <a:srgbClr val="0077AA"/>
                          </a:solidFill>
                          <a:effectLst/>
                          <a:latin typeface="inherit"/>
                        </a:rPr>
                        <a:t>UPDATE</a:t>
                      </a:r>
                      <a:r>
                        <a:rPr lang="en-US" dirty="0">
                          <a:solidFill>
                            <a:srgbClr val="006FE0"/>
                          </a:solidFill>
                          <a:effectLst/>
                          <a:latin typeface="inherit"/>
                        </a:rPr>
                        <a:t> </a:t>
                      </a:r>
                      <a:r>
                        <a:rPr lang="en-US" dirty="0">
                          <a:solidFill>
                            <a:srgbClr val="445870"/>
                          </a:solidFill>
                          <a:effectLst/>
                          <a:latin typeface="inherit"/>
                        </a:rPr>
                        <a:t>|</a:t>
                      </a:r>
                      <a:r>
                        <a:rPr lang="en-US" dirty="0">
                          <a:solidFill>
                            <a:srgbClr val="006FE0"/>
                          </a:solidFill>
                          <a:effectLst/>
                          <a:latin typeface="inherit"/>
                        </a:rPr>
                        <a:t> </a:t>
                      </a:r>
                      <a:r>
                        <a:rPr lang="en-US" dirty="0">
                          <a:solidFill>
                            <a:srgbClr val="0077AA"/>
                          </a:solidFill>
                          <a:effectLst/>
                          <a:latin typeface="inherit"/>
                        </a:rPr>
                        <a:t>DELETE</a:t>
                      </a:r>
                      <a:r>
                        <a:rPr lang="en-US" dirty="0">
                          <a:solidFill>
                            <a:srgbClr val="445870"/>
                          </a:solidFill>
                          <a:effectLst/>
                          <a:latin typeface="inherit"/>
                        </a:rPr>
                        <a:t>)</a:t>
                      </a:r>
                    </a:p>
                    <a:p>
                      <a:pPr algn="l" fontAlgn="t" latinLnBrk="1"/>
                      <a:endParaRPr lang="en-US" dirty="0">
                        <a:solidFill>
                          <a:srgbClr val="445870"/>
                        </a:solidFill>
                        <a:effectLst/>
                        <a:latin typeface="inherit"/>
                      </a:endParaRPr>
                    </a:p>
                    <a:p>
                      <a:pPr algn="l" fontAlgn="t" latinLnBrk="1"/>
                      <a:r>
                        <a:rPr lang="en-US" dirty="0" err="1">
                          <a:solidFill>
                            <a:srgbClr val="FF0000"/>
                          </a:solidFill>
                        </a:rPr>
                        <a:t>order_before_update</a:t>
                      </a:r>
                      <a:r>
                        <a:rPr lang="en-US" sz="1800" b="0" i="0" kern="1200" dirty="0">
                          <a:solidFill>
                            <a:schemeClr val="tx1"/>
                          </a:solidFill>
                          <a:effectLst/>
                          <a:latin typeface="+mn-lt"/>
                          <a:ea typeface="+mn-ea"/>
                          <a:cs typeface="+mn-cs"/>
                        </a:rPr>
                        <a:t> is the same as </a:t>
                      </a:r>
                      <a:r>
                        <a:rPr lang="en-US" dirty="0" err="1">
                          <a:solidFill>
                            <a:srgbClr val="FF0000"/>
                          </a:solidFill>
                        </a:rPr>
                        <a:t>before_order_update</a:t>
                      </a:r>
                      <a:endParaRPr lang="en-US" dirty="0">
                        <a:solidFill>
                          <a:srgbClr val="FF0000"/>
                        </a:solidFill>
                        <a:effectLst/>
                        <a:latin typeface="inherit"/>
                      </a:endParaRPr>
                    </a:p>
                  </a:txBody>
                  <a:tcPr>
                    <a:lnL>
                      <a:noFill/>
                    </a:lnL>
                    <a:lnR>
                      <a:noFill/>
                    </a:lnR>
                    <a:lnT>
                      <a:noFill/>
                    </a:lnT>
                    <a:lnB>
                      <a:noFill/>
                    </a:lnB>
                  </a:tcPr>
                </a:tc>
                <a:extLst>
                  <a:ext uri="{0D108BD9-81ED-4DB2-BD59-A6C34878D82A}">
                    <a16:rowId xmlns:a16="http://schemas.microsoft.com/office/drawing/2014/main" val="3486219273"/>
                  </a:ext>
                </a:extLst>
              </a:tr>
            </a:tbl>
          </a:graphicData>
        </a:graphic>
      </p:graphicFrame>
    </p:spTree>
    <p:extLst>
      <p:ext uri="{BB962C8B-B14F-4D97-AF65-F5344CB8AC3E}">
        <p14:creationId xmlns:p14="http://schemas.microsoft.com/office/powerpoint/2010/main" val="72206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B5E3C-4DBA-F246-9CE9-C3CA7283FF14}"/>
              </a:ext>
            </a:extLst>
          </p:cNvPr>
          <p:cNvSpPr>
            <a:spLocks noGrp="1"/>
          </p:cNvSpPr>
          <p:nvPr>
            <p:ph type="title"/>
          </p:nvPr>
        </p:nvSpPr>
        <p:spPr/>
        <p:txBody>
          <a:bodyPr/>
          <a:lstStyle/>
          <a:p>
            <a:r>
              <a:rPr lang="en-US" b="0" dirty="0"/>
              <a:t>MySQL Triggers Implementation</a:t>
            </a:r>
            <a:endParaRPr lang="en-US" dirty="0"/>
          </a:p>
        </p:txBody>
      </p:sp>
      <p:sp>
        <p:nvSpPr>
          <p:cNvPr id="3" name="Content Placeholder 2">
            <a:extLst>
              <a:ext uri="{FF2B5EF4-FFF2-40B4-BE49-F238E27FC236}">
                <a16:creationId xmlns:a16="http://schemas.microsoft.com/office/drawing/2014/main" id="{2F9A9378-0729-A94E-A1BE-5309AB162339}"/>
              </a:ext>
            </a:extLst>
          </p:cNvPr>
          <p:cNvSpPr>
            <a:spLocks noGrp="1"/>
          </p:cNvSpPr>
          <p:nvPr>
            <p:ph idx="1"/>
          </p:nvPr>
        </p:nvSpPr>
        <p:spPr/>
        <p:txBody>
          <a:bodyPr/>
          <a:lstStyle/>
          <a:p>
            <a:br>
              <a:rPr lang="en-US" dirty="0"/>
            </a:br>
            <a:endParaRPr lang="en-US" dirty="0"/>
          </a:p>
          <a:p>
            <a:pPr lvl="1"/>
            <a:endParaRPr lang="en-US" dirty="0"/>
          </a:p>
        </p:txBody>
      </p:sp>
      <p:sp>
        <p:nvSpPr>
          <p:cNvPr id="5" name="Rectangle 1">
            <a:extLst>
              <a:ext uri="{FF2B5EF4-FFF2-40B4-BE49-F238E27FC236}">
                <a16:creationId xmlns:a16="http://schemas.microsoft.com/office/drawing/2014/main" id="{40633AE4-E3F5-F44C-BD4A-D721B77AB401}"/>
              </a:ext>
            </a:extLst>
          </p:cNvPr>
          <p:cNvSpPr>
            <a:spLocks noChangeArrowheads="1"/>
          </p:cNvSpPr>
          <p:nvPr/>
        </p:nvSpPr>
        <p:spPr bwMode="auto">
          <a:xfrm>
            <a:off x="1630644" y="34293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35B5578B-EFEA-B344-8FF6-9758D2F20599}"/>
              </a:ext>
            </a:extLst>
          </p:cNvPr>
          <p:cNvPicPr>
            <a:picLocks noChangeAspect="1"/>
          </p:cNvPicPr>
          <p:nvPr/>
        </p:nvPicPr>
        <p:blipFill>
          <a:blip r:embed="rId2"/>
          <a:stretch>
            <a:fillRect/>
          </a:stretch>
        </p:blipFill>
        <p:spPr>
          <a:xfrm>
            <a:off x="1630644" y="1981201"/>
            <a:ext cx="5613400" cy="1524000"/>
          </a:xfrm>
          <a:prstGeom prst="rect">
            <a:avLst/>
          </a:prstGeom>
        </p:spPr>
      </p:pic>
    </p:spTree>
    <p:extLst>
      <p:ext uri="{BB962C8B-B14F-4D97-AF65-F5344CB8AC3E}">
        <p14:creationId xmlns:p14="http://schemas.microsoft.com/office/powerpoint/2010/main" val="82682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B5E3C-4DBA-F246-9CE9-C3CA7283FF14}"/>
              </a:ext>
            </a:extLst>
          </p:cNvPr>
          <p:cNvSpPr>
            <a:spLocks noGrp="1"/>
          </p:cNvSpPr>
          <p:nvPr>
            <p:ph type="title"/>
          </p:nvPr>
        </p:nvSpPr>
        <p:spPr/>
        <p:txBody>
          <a:bodyPr/>
          <a:lstStyle/>
          <a:p>
            <a:r>
              <a:rPr lang="en-US" b="0" dirty="0"/>
              <a:t>MySQL Triggers Implementation</a:t>
            </a:r>
            <a:endParaRPr lang="en-US" dirty="0"/>
          </a:p>
        </p:txBody>
      </p:sp>
      <p:sp>
        <p:nvSpPr>
          <p:cNvPr id="3" name="Content Placeholder 2">
            <a:extLst>
              <a:ext uri="{FF2B5EF4-FFF2-40B4-BE49-F238E27FC236}">
                <a16:creationId xmlns:a16="http://schemas.microsoft.com/office/drawing/2014/main" id="{2F9A9378-0729-A94E-A1BE-5309AB162339}"/>
              </a:ext>
            </a:extLst>
          </p:cNvPr>
          <p:cNvSpPr>
            <a:spLocks noGrp="1"/>
          </p:cNvSpPr>
          <p:nvPr>
            <p:ph idx="1"/>
          </p:nvPr>
        </p:nvSpPr>
        <p:spPr/>
        <p:txBody>
          <a:bodyPr/>
          <a:lstStyle/>
          <a:p>
            <a:pPr marL="0" indent="0">
              <a:buNone/>
            </a:pPr>
            <a:br>
              <a:rPr lang="en-US" dirty="0"/>
            </a:br>
            <a:endParaRPr lang="en-US" dirty="0"/>
          </a:p>
          <a:p>
            <a:pPr lvl="1"/>
            <a:endParaRPr lang="en-US" dirty="0"/>
          </a:p>
        </p:txBody>
      </p:sp>
      <p:sp>
        <p:nvSpPr>
          <p:cNvPr id="5" name="Rectangle 1">
            <a:extLst>
              <a:ext uri="{FF2B5EF4-FFF2-40B4-BE49-F238E27FC236}">
                <a16:creationId xmlns:a16="http://schemas.microsoft.com/office/drawing/2014/main" id="{40633AE4-E3F5-F44C-BD4A-D721B77AB401}"/>
              </a:ext>
            </a:extLst>
          </p:cNvPr>
          <p:cNvSpPr>
            <a:spLocks noChangeArrowheads="1"/>
          </p:cNvSpPr>
          <p:nvPr/>
        </p:nvSpPr>
        <p:spPr bwMode="auto">
          <a:xfrm>
            <a:off x="1630644" y="34293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56F453AA-36D0-FB49-AF0E-AF282EB58B40}"/>
              </a:ext>
            </a:extLst>
          </p:cNvPr>
          <p:cNvPicPr>
            <a:picLocks noChangeAspect="1"/>
          </p:cNvPicPr>
          <p:nvPr/>
        </p:nvPicPr>
        <p:blipFill>
          <a:blip r:embed="rId2"/>
          <a:stretch>
            <a:fillRect/>
          </a:stretch>
        </p:blipFill>
        <p:spPr>
          <a:xfrm>
            <a:off x="1295400" y="1898332"/>
            <a:ext cx="1955800" cy="3060700"/>
          </a:xfrm>
          <a:prstGeom prst="rect">
            <a:avLst/>
          </a:prstGeom>
        </p:spPr>
      </p:pic>
      <p:pic>
        <p:nvPicPr>
          <p:cNvPr id="6" name="Picture 5">
            <a:extLst>
              <a:ext uri="{FF2B5EF4-FFF2-40B4-BE49-F238E27FC236}">
                <a16:creationId xmlns:a16="http://schemas.microsoft.com/office/drawing/2014/main" id="{D587EC08-83EA-C641-889E-9BE0D55D0FAA}"/>
              </a:ext>
            </a:extLst>
          </p:cNvPr>
          <p:cNvPicPr>
            <a:picLocks noChangeAspect="1"/>
          </p:cNvPicPr>
          <p:nvPr/>
        </p:nvPicPr>
        <p:blipFill>
          <a:blip r:embed="rId3"/>
          <a:stretch>
            <a:fillRect/>
          </a:stretch>
        </p:blipFill>
        <p:spPr>
          <a:xfrm>
            <a:off x="3406335" y="1898332"/>
            <a:ext cx="3873500" cy="1790700"/>
          </a:xfrm>
          <a:prstGeom prst="rect">
            <a:avLst/>
          </a:prstGeom>
        </p:spPr>
      </p:pic>
    </p:spTree>
    <p:extLst>
      <p:ext uri="{BB962C8B-B14F-4D97-AF65-F5344CB8AC3E}">
        <p14:creationId xmlns:p14="http://schemas.microsoft.com/office/powerpoint/2010/main" val="281863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3382F8-750E-3548-BED0-7A6731AC226D}"/>
              </a:ext>
            </a:extLst>
          </p:cNvPr>
          <p:cNvPicPr>
            <a:picLocks noChangeAspect="1"/>
          </p:cNvPicPr>
          <p:nvPr/>
        </p:nvPicPr>
        <p:blipFill>
          <a:blip r:embed="rId2"/>
          <a:stretch>
            <a:fillRect/>
          </a:stretch>
        </p:blipFill>
        <p:spPr>
          <a:xfrm>
            <a:off x="1284503" y="1504950"/>
            <a:ext cx="5128805" cy="3763241"/>
          </a:xfrm>
          <a:prstGeom prst="rect">
            <a:avLst/>
          </a:prstGeom>
        </p:spPr>
      </p:pic>
      <p:sp>
        <p:nvSpPr>
          <p:cNvPr id="5" name="TextBox 4">
            <a:extLst>
              <a:ext uri="{FF2B5EF4-FFF2-40B4-BE49-F238E27FC236}">
                <a16:creationId xmlns:a16="http://schemas.microsoft.com/office/drawing/2014/main" id="{320F6D55-12DE-E548-BDDE-7D2D57032365}"/>
              </a:ext>
            </a:extLst>
          </p:cNvPr>
          <p:cNvSpPr txBox="1"/>
          <p:nvPr/>
        </p:nvSpPr>
        <p:spPr>
          <a:xfrm>
            <a:off x="1284503" y="692704"/>
            <a:ext cx="5594278" cy="646331"/>
          </a:xfrm>
          <a:prstGeom prst="rect">
            <a:avLst/>
          </a:prstGeom>
          <a:noFill/>
        </p:spPr>
        <p:txBody>
          <a:bodyPr wrap="square" rtlCol="0">
            <a:spAutoFit/>
          </a:bodyPr>
          <a:lstStyle/>
          <a:p>
            <a:r>
              <a:rPr lang="en-US" dirty="0"/>
              <a:t>Create a BEFORE UPDATE trigger that is invoked before a change is made to the employees table</a:t>
            </a:r>
          </a:p>
        </p:txBody>
      </p:sp>
      <p:sp>
        <p:nvSpPr>
          <p:cNvPr id="6" name="TextBox 5">
            <a:extLst>
              <a:ext uri="{FF2B5EF4-FFF2-40B4-BE49-F238E27FC236}">
                <a16:creationId xmlns:a16="http://schemas.microsoft.com/office/drawing/2014/main" id="{F5EC4011-7E4D-824B-AFCE-88EECAB349A1}"/>
              </a:ext>
            </a:extLst>
          </p:cNvPr>
          <p:cNvSpPr txBox="1"/>
          <p:nvPr/>
        </p:nvSpPr>
        <p:spPr>
          <a:xfrm>
            <a:off x="6413308" y="2186241"/>
            <a:ext cx="4946072" cy="1200329"/>
          </a:xfrm>
          <a:prstGeom prst="rect">
            <a:avLst/>
          </a:prstGeom>
          <a:noFill/>
        </p:spPr>
        <p:txBody>
          <a:bodyPr wrap="square" rtlCol="0">
            <a:spAutoFit/>
          </a:bodyPr>
          <a:lstStyle/>
          <a:p>
            <a:r>
              <a:rPr lang="en-US" dirty="0"/>
              <a:t>Inside the body of the trigger, we used the </a:t>
            </a:r>
            <a:r>
              <a:rPr lang="en-US" b="1" dirty="0"/>
              <a:t>OLD</a:t>
            </a:r>
            <a:r>
              <a:rPr lang="en-US" dirty="0"/>
              <a:t> keyword to access </a:t>
            </a:r>
            <a:r>
              <a:rPr lang="en-US" dirty="0" err="1"/>
              <a:t>employeeNumber</a:t>
            </a:r>
            <a:r>
              <a:rPr lang="en-US" dirty="0"/>
              <a:t> and </a:t>
            </a:r>
            <a:r>
              <a:rPr lang="en-US" dirty="0" err="1"/>
              <a:t>lastnamecolumn</a:t>
            </a:r>
            <a:r>
              <a:rPr lang="en-US" dirty="0"/>
              <a:t> of the row affected by the trigger</a:t>
            </a:r>
          </a:p>
        </p:txBody>
      </p:sp>
    </p:spTree>
    <p:extLst>
      <p:ext uri="{BB962C8B-B14F-4D97-AF65-F5344CB8AC3E}">
        <p14:creationId xmlns:p14="http://schemas.microsoft.com/office/powerpoint/2010/main" val="216707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B5E3C-4DBA-F246-9CE9-C3CA7283FF14}"/>
              </a:ext>
            </a:extLst>
          </p:cNvPr>
          <p:cNvSpPr>
            <a:spLocks noGrp="1"/>
          </p:cNvSpPr>
          <p:nvPr>
            <p:ph type="title"/>
          </p:nvPr>
        </p:nvSpPr>
        <p:spPr/>
        <p:txBody>
          <a:bodyPr/>
          <a:lstStyle/>
          <a:p>
            <a:r>
              <a:rPr lang="en-US" b="0" dirty="0"/>
              <a:t>MySQL Triggers Implementation</a:t>
            </a:r>
            <a:endParaRPr lang="en-US" dirty="0"/>
          </a:p>
        </p:txBody>
      </p:sp>
      <p:sp>
        <p:nvSpPr>
          <p:cNvPr id="3" name="Content Placeholder 2">
            <a:extLst>
              <a:ext uri="{FF2B5EF4-FFF2-40B4-BE49-F238E27FC236}">
                <a16:creationId xmlns:a16="http://schemas.microsoft.com/office/drawing/2014/main" id="{2F9A9378-0729-A94E-A1BE-5309AB162339}"/>
              </a:ext>
            </a:extLst>
          </p:cNvPr>
          <p:cNvSpPr>
            <a:spLocks noGrp="1"/>
          </p:cNvSpPr>
          <p:nvPr>
            <p:ph idx="1"/>
          </p:nvPr>
        </p:nvSpPr>
        <p:spPr/>
        <p:txBody>
          <a:bodyPr/>
          <a:lstStyle/>
          <a:p>
            <a:r>
              <a:rPr lang="en-US" dirty="0"/>
              <a:t>Notice that in a trigger defined for INSERT, you can use NEW keyword only</a:t>
            </a:r>
          </a:p>
          <a:p>
            <a:r>
              <a:rPr lang="en-US" dirty="0"/>
              <a:t>You cannot use the OLD keyword</a:t>
            </a:r>
          </a:p>
          <a:p>
            <a:r>
              <a:rPr lang="en-US" dirty="0"/>
              <a:t>However, in the trigger defined for DELETE, there is no new row so you can use the OLD keyword only</a:t>
            </a:r>
          </a:p>
          <a:p>
            <a:r>
              <a:rPr lang="en-US" dirty="0"/>
              <a:t>In the UPDATE trigger, OLD refers to the row before it is updated and NEW refers to the row after it is updated</a:t>
            </a:r>
            <a:br>
              <a:rPr lang="en-US" dirty="0"/>
            </a:br>
            <a:br>
              <a:rPr lang="en-US" dirty="0"/>
            </a:br>
            <a:endParaRPr lang="en-US" dirty="0"/>
          </a:p>
          <a:p>
            <a:pPr lvl="1"/>
            <a:endParaRPr lang="en-US" dirty="0"/>
          </a:p>
        </p:txBody>
      </p:sp>
      <p:sp>
        <p:nvSpPr>
          <p:cNvPr id="5" name="Rectangle 1">
            <a:extLst>
              <a:ext uri="{FF2B5EF4-FFF2-40B4-BE49-F238E27FC236}">
                <a16:creationId xmlns:a16="http://schemas.microsoft.com/office/drawing/2014/main" id="{40633AE4-E3F5-F44C-BD4A-D721B77AB401}"/>
              </a:ext>
            </a:extLst>
          </p:cNvPr>
          <p:cNvSpPr>
            <a:spLocks noChangeArrowheads="1"/>
          </p:cNvSpPr>
          <p:nvPr/>
        </p:nvSpPr>
        <p:spPr bwMode="auto">
          <a:xfrm>
            <a:off x="1630644" y="34293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417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71C47-B046-834C-A7D5-B253BFF1378D}"/>
              </a:ext>
            </a:extLst>
          </p:cNvPr>
          <p:cNvSpPr>
            <a:spLocks noGrp="1"/>
          </p:cNvSpPr>
          <p:nvPr>
            <p:ph type="title"/>
          </p:nvPr>
        </p:nvSpPr>
        <p:spPr/>
        <p:txBody>
          <a:bodyPr/>
          <a:lstStyle/>
          <a:p>
            <a:r>
              <a:rPr lang="en-US" dirty="0"/>
              <a:t>Syntax</a:t>
            </a:r>
          </a:p>
        </p:txBody>
      </p:sp>
      <p:sp>
        <p:nvSpPr>
          <p:cNvPr id="3" name="Content Placeholder 2">
            <a:extLst>
              <a:ext uri="{FF2B5EF4-FFF2-40B4-BE49-F238E27FC236}">
                <a16:creationId xmlns:a16="http://schemas.microsoft.com/office/drawing/2014/main" id="{ACE48886-0A9A-A048-AFFE-7033355527A1}"/>
              </a:ext>
            </a:extLst>
          </p:cNvPr>
          <p:cNvSpPr>
            <a:spLocks noGrp="1"/>
          </p:cNvSpPr>
          <p:nvPr>
            <p:ph idx="1"/>
          </p:nvPr>
        </p:nvSpPr>
        <p:spPr/>
        <p:txBody>
          <a:bodyPr/>
          <a:lstStyle/>
          <a:p>
            <a:pPr marL="0" indent="0">
              <a:buNone/>
            </a:pPr>
            <a:r>
              <a:rPr lang="en-US" b="1" dirty="0">
                <a:solidFill>
                  <a:srgbClr val="CC7832"/>
                </a:solidFill>
                <a:latin typeface="Courier New" panose="02070309020205020404" pitchFamily="49" charset="0"/>
                <a:cs typeface="Courier New" panose="02070309020205020404" pitchFamily="49" charset="0"/>
              </a:rPr>
              <a:t>USE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paper_reviews</a:t>
            </a:r>
            <a:r>
              <a:rPr lang="en-US" dirty="0">
                <a:latin typeface="Courier New" panose="02070309020205020404" pitchFamily="49" charset="0"/>
                <a:cs typeface="Courier New" panose="02070309020205020404" pitchFamily="49" charset="0"/>
              </a:rPr>
              <a:t>`</a:t>
            </a:r>
            <a:r>
              <a:rPr lang="en-US" dirty="0">
                <a:solidFill>
                  <a:srgbClr val="CC7832"/>
                </a:solidFill>
                <a:latin typeface="Courier New" panose="02070309020205020404" pitchFamily="49" charset="0"/>
                <a:cs typeface="Courier New" panose="02070309020205020404" pitchFamily="49" charset="0"/>
              </a:rPr>
              <a:t>;</a:t>
            </a:r>
            <a:br>
              <a:rPr lang="en-US" dirty="0">
                <a:solidFill>
                  <a:srgbClr val="CC7832"/>
                </a:solidFill>
                <a:latin typeface="Courier New" panose="02070309020205020404" pitchFamily="49" charset="0"/>
                <a:cs typeface="Courier New" panose="02070309020205020404" pitchFamily="49" charset="0"/>
              </a:rPr>
            </a:br>
            <a:br>
              <a:rPr lang="en-US" dirty="0">
                <a:solidFill>
                  <a:srgbClr val="CC7832"/>
                </a:solidFill>
                <a:latin typeface="Courier New" panose="02070309020205020404" pitchFamily="49" charset="0"/>
                <a:cs typeface="Courier New" panose="02070309020205020404" pitchFamily="49" charset="0"/>
              </a:rPr>
            </a:br>
            <a:r>
              <a:rPr lang="en-US" b="1" dirty="0">
                <a:solidFill>
                  <a:srgbClr val="CC7832"/>
                </a:solidFill>
                <a:latin typeface="Courier New" panose="02070309020205020404" pitchFamily="49" charset="0"/>
                <a:cs typeface="Courier New" panose="02070309020205020404" pitchFamily="49" charset="0"/>
              </a:rPr>
              <a:t>DROP procedure IF EXISTS </a:t>
            </a:r>
            <a:r>
              <a:rPr lang="en-US" i="1" dirty="0">
                <a:solidFill>
                  <a:srgbClr val="FFC66D"/>
                </a:solidFill>
                <a:latin typeface="Courier New" panose="02070309020205020404" pitchFamily="49" charset="0"/>
                <a:cs typeface="Courier New" panose="02070309020205020404" pitchFamily="49" charset="0"/>
              </a:rPr>
              <a:t>`</a:t>
            </a:r>
            <a:r>
              <a:rPr lang="en-US" i="1" dirty="0" err="1">
                <a:solidFill>
                  <a:srgbClr val="FFC66D"/>
                </a:solidFill>
                <a:latin typeface="Courier New" panose="02070309020205020404" pitchFamily="49" charset="0"/>
                <a:cs typeface="Courier New" panose="02070309020205020404" pitchFamily="49" charset="0"/>
              </a:rPr>
              <a:t>getAllPapers</a:t>
            </a:r>
            <a:r>
              <a:rPr lang="en-US" i="1" dirty="0">
                <a:solidFill>
                  <a:srgbClr val="FFC66D"/>
                </a:solidFill>
                <a:latin typeface="Courier New" panose="02070309020205020404" pitchFamily="49" charset="0"/>
                <a:cs typeface="Courier New" panose="02070309020205020404" pitchFamily="49" charset="0"/>
              </a:rPr>
              <a:t>`</a:t>
            </a:r>
            <a:r>
              <a:rPr lang="en-US" dirty="0">
                <a:solidFill>
                  <a:srgbClr val="CC7832"/>
                </a:solidFill>
                <a:latin typeface="Courier New" panose="02070309020205020404" pitchFamily="49" charset="0"/>
                <a:cs typeface="Courier New" panose="02070309020205020404" pitchFamily="49" charset="0"/>
              </a:rPr>
              <a:t>;</a:t>
            </a:r>
            <a:br>
              <a:rPr lang="en-US" dirty="0">
                <a:solidFill>
                  <a:srgbClr val="CC7832"/>
                </a:solidFill>
                <a:latin typeface="Courier New" panose="02070309020205020404" pitchFamily="49" charset="0"/>
                <a:cs typeface="Courier New" panose="02070309020205020404" pitchFamily="49" charset="0"/>
              </a:rPr>
            </a:br>
            <a:br>
              <a:rPr lang="en-US" dirty="0">
                <a:solidFill>
                  <a:srgbClr val="CC7832"/>
                </a:solidFill>
                <a:latin typeface="Courier New" panose="02070309020205020404" pitchFamily="49" charset="0"/>
                <a:cs typeface="Courier New" panose="02070309020205020404" pitchFamily="49" charset="0"/>
              </a:rPr>
            </a:br>
            <a:r>
              <a:rPr lang="en-US" b="1" dirty="0">
                <a:solidFill>
                  <a:srgbClr val="CC7832"/>
                </a:solidFill>
                <a:latin typeface="Courier New" panose="02070309020205020404" pitchFamily="49" charset="0"/>
                <a:cs typeface="Courier New" panose="02070309020205020404" pitchFamily="49" charset="0"/>
              </a:rPr>
              <a:t>DELIMITER </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b="1" dirty="0">
                <a:solidFill>
                  <a:srgbClr val="CC7832"/>
                </a:solidFill>
                <a:latin typeface="Courier New" panose="02070309020205020404" pitchFamily="49" charset="0"/>
                <a:cs typeface="Courier New" panose="02070309020205020404" pitchFamily="49" charset="0"/>
              </a:rPr>
              <a:t>USE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paper_reviews</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b="1" dirty="0">
                <a:solidFill>
                  <a:srgbClr val="CC7832"/>
                </a:solidFill>
                <a:latin typeface="Courier New" panose="02070309020205020404" pitchFamily="49" charset="0"/>
                <a:cs typeface="Courier New" panose="02070309020205020404" pitchFamily="49" charset="0"/>
              </a:rPr>
              <a:t>CREATE PROCEDURE </a:t>
            </a:r>
            <a:r>
              <a:rPr lang="en-US" i="1" dirty="0">
                <a:solidFill>
                  <a:srgbClr val="FFC66D"/>
                </a:solidFill>
                <a:latin typeface="Courier New" panose="02070309020205020404" pitchFamily="49" charset="0"/>
                <a:cs typeface="Courier New" panose="02070309020205020404" pitchFamily="49" charset="0"/>
              </a:rPr>
              <a:t>`</a:t>
            </a:r>
            <a:r>
              <a:rPr lang="en-US" i="1" dirty="0" err="1">
                <a:solidFill>
                  <a:srgbClr val="FFC66D"/>
                </a:solidFill>
                <a:latin typeface="Courier New" panose="02070309020205020404" pitchFamily="49" charset="0"/>
                <a:cs typeface="Courier New" panose="02070309020205020404" pitchFamily="49" charset="0"/>
              </a:rPr>
              <a:t>getAllPapers</a:t>
            </a:r>
            <a:r>
              <a:rPr lang="en-US" i="1" dirty="0">
                <a:solidFill>
                  <a:srgbClr val="FFC66D"/>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rgbClr val="CC7832"/>
                </a:solidFill>
                <a:latin typeface="Courier New" panose="02070309020205020404" pitchFamily="49" charset="0"/>
                <a:cs typeface="Courier New" panose="02070309020205020404" pitchFamily="49" charset="0"/>
              </a:rPr>
              <a:t>BEGIN</a:t>
            </a:r>
            <a:br>
              <a:rPr lang="en-US" b="1" dirty="0">
                <a:solidFill>
                  <a:srgbClr val="CC7832"/>
                </a:solidFill>
                <a:latin typeface="Courier New" panose="02070309020205020404" pitchFamily="49" charset="0"/>
                <a:cs typeface="Courier New" panose="02070309020205020404" pitchFamily="49" charset="0"/>
              </a:rPr>
            </a:br>
            <a:r>
              <a:rPr lang="en-US" b="1" dirty="0">
                <a:solidFill>
                  <a:srgbClr val="CC7832"/>
                </a:solidFill>
                <a:latin typeface="Courier New" panose="02070309020205020404" pitchFamily="49" charset="0"/>
                <a:cs typeface="Courier New" panose="02070309020205020404" pitchFamily="49" charset="0"/>
              </a:rPr>
              <a:t>      select </a:t>
            </a:r>
            <a:r>
              <a:rPr lang="en-US" dirty="0">
                <a:solidFill>
                  <a:srgbClr val="FFC66D"/>
                </a:solidFill>
                <a:latin typeface="Courier New" panose="02070309020205020404" pitchFamily="49" charset="0"/>
                <a:cs typeface="Courier New" panose="02070309020205020404" pitchFamily="49" charset="0"/>
              </a:rPr>
              <a:t>* </a:t>
            </a:r>
            <a:r>
              <a:rPr lang="en-US" b="1" dirty="0">
                <a:solidFill>
                  <a:srgbClr val="CC7832"/>
                </a:solidFill>
                <a:latin typeface="Courier New" panose="02070309020205020404" pitchFamily="49" charset="0"/>
                <a:cs typeface="Courier New" panose="02070309020205020404" pitchFamily="49" charset="0"/>
              </a:rPr>
              <a:t>from </a:t>
            </a:r>
            <a:r>
              <a:rPr lang="en-US" dirty="0">
                <a:latin typeface="Courier New" panose="02070309020205020404" pitchFamily="49" charset="0"/>
                <a:cs typeface="Courier New" panose="02070309020205020404" pitchFamily="49" charset="0"/>
              </a:rPr>
              <a:t>paper</a:t>
            </a:r>
            <a:r>
              <a:rPr lang="en-US" dirty="0">
                <a:solidFill>
                  <a:srgbClr val="CC7832"/>
                </a:solidFill>
                <a:latin typeface="Courier New" panose="02070309020205020404" pitchFamily="49" charset="0"/>
                <a:cs typeface="Courier New" panose="02070309020205020404" pitchFamily="49" charset="0"/>
              </a:rPr>
              <a:t>;</a:t>
            </a:r>
            <a:br>
              <a:rPr lang="en-US" dirty="0">
                <a:solidFill>
                  <a:srgbClr val="CC7832"/>
                </a:solidFill>
                <a:latin typeface="Courier New" panose="02070309020205020404" pitchFamily="49" charset="0"/>
                <a:cs typeface="Courier New" panose="02070309020205020404" pitchFamily="49" charset="0"/>
              </a:rPr>
            </a:br>
            <a:r>
              <a:rPr lang="en-US" dirty="0">
                <a:solidFill>
                  <a:srgbClr val="CC7832"/>
                </a:solidFill>
                <a:latin typeface="Courier New" panose="02070309020205020404" pitchFamily="49" charset="0"/>
                <a:cs typeface="Courier New" panose="02070309020205020404" pitchFamily="49" charset="0"/>
              </a:rPr>
              <a:t>  </a:t>
            </a:r>
            <a:r>
              <a:rPr lang="en-US" b="1" dirty="0">
                <a:solidFill>
                  <a:srgbClr val="CC7832"/>
                </a:solidFill>
                <a:latin typeface="Courier New" panose="02070309020205020404" pitchFamily="49" charset="0"/>
                <a:cs typeface="Courier New" panose="02070309020205020404" pitchFamily="49" charset="0"/>
              </a:rPr>
              <a:t>END </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br>
              <a:rPr lang="en-US" dirty="0">
                <a:latin typeface="Courier New" panose="02070309020205020404" pitchFamily="49" charset="0"/>
                <a:cs typeface="Courier New" panose="02070309020205020404" pitchFamily="49" charset="0"/>
              </a:rPr>
            </a:br>
            <a:r>
              <a:rPr lang="en-US" b="1" dirty="0">
                <a:solidFill>
                  <a:srgbClr val="CC7832"/>
                </a:solidFill>
                <a:latin typeface="Courier New" panose="02070309020205020404" pitchFamily="49" charset="0"/>
                <a:cs typeface="Courier New" panose="02070309020205020404" pitchFamily="49" charset="0"/>
              </a:rPr>
              <a:t>DELIMITER </a:t>
            </a:r>
            <a:r>
              <a:rPr lang="en-US" dirty="0">
                <a:solidFill>
                  <a:srgbClr val="CC7832"/>
                </a:solidFill>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2144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B5E3C-4DBA-F246-9CE9-C3CA7283FF14}"/>
              </a:ext>
            </a:extLst>
          </p:cNvPr>
          <p:cNvSpPr>
            <a:spLocks noGrp="1"/>
          </p:cNvSpPr>
          <p:nvPr>
            <p:ph type="title"/>
          </p:nvPr>
        </p:nvSpPr>
        <p:spPr/>
        <p:txBody>
          <a:bodyPr/>
          <a:lstStyle/>
          <a:p>
            <a:r>
              <a:rPr lang="en-US" b="0" dirty="0"/>
              <a:t>MySQL Triggers Implementation</a:t>
            </a:r>
            <a:endParaRPr lang="en-US" dirty="0"/>
          </a:p>
        </p:txBody>
      </p:sp>
      <p:sp>
        <p:nvSpPr>
          <p:cNvPr id="3" name="Content Placeholder 2">
            <a:extLst>
              <a:ext uri="{FF2B5EF4-FFF2-40B4-BE49-F238E27FC236}">
                <a16:creationId xmlns:a16="http://schemas.microsoft.com/office/drawing/2014/main" id="{2F9A9378-0729-A94E-A1BE-5309AB162339}"/>
              </a:ext>
            </a:extLst>
          </p:cNvPr>
          <p:cNvSpPr>
            <a:spLocks noGrp="1"/>
          </p:cNvSpPr>
          <p:nvPr>
            <p:ph idx="1"/>
          </p:nvPr>
        </p:nvSpPr>
        <p:spPr/>
        <p:txBody>
          <a:bodyPr/>
          <a:lstStyle/>
          <a:p>
            <a:r>
              <a:rPr lang="en-US" dirty="0"/>
              <a:t>To view all triggers:</a:t>
            </a:r>
          </a:p>
          <a:p>
            <a:pPr lvl="1"/>
            <a:r>
              <a:rPr lang="en-US" dirty="0">
                <a:solidFill>
                  <a:srgbClr val="0077AA"/>
                </a:solidFill>
                <a:latin typeface="Liberation Mono"/>
              </a:rPr>
              <a:t>SHOW</a:t>
            </a:r>
            <a:r>
              <a:rPr lang="en-US" dirty="0">
                <a:solidFill>
                  <a:srgbClr val="006FE0"/>
                </a:solidFill>
                <a:latin typeface="Liberation Mono"/>
              </a:rPr>
              <a:t> </a:t>
            </a:r>
            <a:r>
              <a:rPr lang="en-US" dirty="0">
                <a:solidFill>
                  <a:srgbClr val="0077AA"/>
                </a:solidFill>
                <a:latin typeface="Liberation Mono"/>
              </a:rPr>
              <a:t>TRIGGERS</a:t>
            </a:r>
            <a:r>
              <a:rPr lang="en-US" dirty="0">
                <a:solidFill>
                  <a:srgbClr val="445870"/>
                </a:solidFill>
                <a:latin typeface="Liberation Mono"/>
              </a:rPr>
              <a:t>;</a:t>
            </a:r>
            <a:br>
              <a:rPr lang="en-US" dirty="0"/>
            </a:br>
            <a:br>
              <a:rPr lang="en-US" dirty="0"/>
            </a:br>
            <a:endParaRPr lang="en-US" dirty="0"/>
          </a:p>
          <a:p>
            <a:pPr lvl="1"/>
            <a:endParaRPr lang="en-US" dirty="0"/>
          </a:p>
        </p:txBody>
      </p:sp>
      <p:sp>
        <p:nvSpPr>
          <p:cNvPr id="5" name="Rectangle 1">
            <a:extLst>
              <a:ext uri="{FF2B5EF4-FFF2-40B4-BE49-F238E27FC236}">
                <a16:creationId xmlns:a16="http://schemas.microsoft.com/office/drawing/2014/main" id="{40633AE4-E3F5-F44C-BD4A-D721B77AB401}"/>
              </a:ext>
            </a:extLst>
          </p:cNvPr>
          <p:cNvSpPr>
            <a:spLocks noChangeArrowheads="1"/>
          </p:cNvSpPr>
          <p:nvPr/>
        </p:nvSpPr>
        <p:spPr bwMode="auto">
          <a:xfrm>
            <a:off x="1630644" y="34293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60ECB60D-E6E9-AD41-BA68-20E229D1598A}"/>
              </a:ext>
            </a:extLst>
          </p:cNvPr>
          <p:cNvPicPr>
            <a:picLocks noChangeAspect="1"/>
          </p:cNvPicPr>
          <p:nvPr/>
        </p:nvPicPr>
        <p:blipFill>
          <a:blip r:embed="rId2"/>
          <a:stretch>
            <a:fillRect/>
          </a:stretch>
        </p:blipFill>
        <p:spPr>
          <a:xfrm>
            <a:off x="5525655" y="1934441"/>
            <a:ext cx="3556000" cy="3848100"/>
          </a:xfrm>
          <a:prstGeom prst="rect">
            <a:avLst/>
          </a:prstGeom>
        </p:spPr>
      </p:pic>
    </p:spTree>
    <p:extLst>
      <p:ext uri="{BB962C8B-B14F-4D97-AF65-F5344CB8AC3E}">
        <p14:creationId xmlns:p14="http://schemas.microsoft.com/office/powerpoint/2010/main" val="143196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B5E3C-4DBA-F246-9CE9-C3CA7283FF14}"/>
              </a:ext>
            </a:extLst>
          </p:cNvPr>
          <p:cNvSpPr>
            <a:spLocks noGrp="1"/>
          </p:cNvSpPr>
          <p:nvPr>
            <p:ph type="title"/>
          </p:nvPr>
        </p:nvSpPr>
        <p:spPr/>
        <p:txBody>
          <a:bodyPr/>
          <a:lstStyle/>
          <a:p>
            <a:r>
              <a:rPr lang="en-US" b="0" dirty="0"/>
              <a:t>MySQL Triggers Implementation</a:t>
            </a:r>
            <a:endParaRPr lang="en-US" dirty="0"/>
          </a:p>
        </p:txBody>
      </p:sp>
      <p:sp>
        <p:nvSpPr>
          <p:cNvPr id="3" name="Content Placeholder 2">
            <a:extLst>
              <a:ext uri="{FF2B5EF4-FFF2-40B4-BE49-F238E27FC236}">
                <a16:creationId xmlns:a16="http://schemas.microsoft.com/office/drawing/2014/main" id="{2F9A9378-0729-A94E-A1BE-5309AB162339}"/>
              </a:ext>
            </a:extLst>
          </p:cNvPr>
          <p:cNvSpPr>
            <a:spLocks noGrp="1"/>
          </p:cNvSpPr>
          <p:nvPr>
            <p:ph idx="1"/>
          </p:nvPr>
        </p:nvSpPr>
        <p:spPr/>
        <p:txBody>
          <a:bodyPr>
            <a:normAutofit/>
          </a:bodyPr>
          <a:lstStyle/>
          <a:p>
            <a:r>
              <a:rPr lang="en-US" dirty="0"/>
              <a:t>Update to test if your trigger works:</a:t>
            </a:r>
          </a:p>
          <a:p>
            <a:pPr marL="0" indent="0" latinLnBrk="1">
              <a:buNone/>
            </a:pPr>
            <a:r>
              <a:rPr lang="en-US" dirty="0">
                <a:solidFill>
                  <a:srgbClr val="0077AA"/>
                </a:solidFill>
                <a:latin typeface="inherit"/>
              </a:rPr>
              <a:t>UPDATE</a:t>
            </a:r>
            <a:r>
              <a:rPr lang="en-US" dirty="0">
                <a:solidFill>
                  <a:srgbClr val="006FE0"/>
                </a:solidFill>
                <a:latin typeface="inherit"/>
              </a:rPr>
              <a:t> </a:t>
            </a:r>
            <a:r>
              <a:rPr lang="en-US" dirty="0">
                <a:solidFill>
                  <a:srgbClr val="445870"/>
                </a:solidFill>
                <a:latin typeface="Liberation Mono"/>
              </a:rPr>
              <a:t>employees</a:t>
            </a:r>
            <a:r>
              <a:rPr lang="en-US" dirty="0">
                <a:solidFill>
                  <a:srgbClr val="006FE0"/>
                </a:solidFill>
                <a:latin typeface="inherit"/>
              </a:rPr>
              <a:t> </a:t>
            </a:r>
            <a:endParaRPr lang="en-US" dirty="0">
              <a:solidFill>
                <a:srgbClr val="445870"/>
              </a:solidFill>
              <a:latin typeface="Liberation Mono"/>
            </a:endParaRPr>
          </a:p>
          <a:p>
            <a:pPr marL="0" indent="0" latinLnBrk="1">
              <a:buNone/>
            </a:pPr>
            <a:r>
              <a:rPr lang="en-US" dirty="0">
                <a:solidFill>
                  <a:srgbClr val="0077AA"/>
                </a:solidFill>
                <a:latin typeface="inherit"/>
              </a:rPr>
              <a:t>SET</a:t>
            </a:r>
            <a:r>
              <a:rPr lang="en-US" dirty="0">
                <a:solidFill>
                  <a:srgbClr val="006FE0"/>
                </a:solidFill>
                <a:latin typeface="inherit"/>
              </a:rPr>
              <a:t> </a:t>
            </a:r>
            <a:endParaRPr lang="en-US" dirty="0">
              <a:solidFill>
                <a:srgbClr val="445870"/>
              </a:solidFill>
              <a:latin typeface="Liberation Mono"/>
            </a:endParaRPr>
          </a:p>
          <a:p>
            <a:pPr marL="0" indent="0" latinLnBrk="1">
              <a:buNone/>
            </a:pPr>
            <a:r>
              <a:rPr lang="en-US" dirty="0">
                <a:solidFill>
                  <a:srgbClr val="006FE0"/>
                </a:solidFill>
                <a:latin typeface="inherit"/>
              </a:rPr>
              <a:t>    </a:t>
            </a:r>
            <a:r>
              <a:rPr lang="en-US" dirty="0" err="1">
                <a:solidFill>
                  <a:srgbClr val="445870"/>
                </a:solidFill>
                <a:latin typeface="Liberation Mono"/>
              </a:rPr>
              <a:t>lastName</a:t>
            </a:r>
            <a:r>
              <a:rPr lang="en-US" dirty="0">
                <a:solidFill>
                  <a:srgbClr val="006FE0"/>
                </a:solidFill>
                <a:latin typeface="inherit"/>
              </a:rPr>
              <a:t> </a:t>
            </a:r>
            <a:r>
              <a:rPr lang="en-US" dirty="0">
                <a:solidFill>
                  <a:srgbClr val="445870"/>
                </a:solidFill>
                <a:latin typeface="Liberation Mono"/>
              </a:rPr>
              <a:t>=</a:t>
            </a:r>
            <a:r>
              <a:rPr lang="en-US" dirty="0">
                <a:solidFill>
                  <a:srgbClr val="006FE0"/>
                </a:solidFill>
                <a:latin typeface="inherit"/>
              </a:rPr>
              <a:t> </a:t>
            </a:r>
            <a:r>
              <a:rPr lang="en-US" dirty="0">
                <a:solidFill>
                  <a:srgbClr val="669900"/>
                </a:solidFill>
                <a:latin typeface="inherit"/>
              </a:rPr>
              <a:t>'Phan'</a:t>
            </a:r>
            <a:endParaRPr lang="en-US" dirty="0">
              <a:solidFill>
                <a:srgbClr val="445870"/>
              </a:solidFill>
              <a:latin typeface="Liberation Mono"/>
            </a:endParaRPr>
          </a:p>
          <a:p>
            <a:pPr marL="0" indent="0" latinLnBrk="1">
              <a:buNone/>
            </a:pPr>
            <a:r>
              <a:rPr lang="en-US" dirty="0">
                <a:solidFill>
                  <a:srgbClr val="0077AA"/>
                </a:solidFill>
                <a:latin typeface="inherit"/>
              </a:rPr>
              <a:t>WHERE</a:t>
            </a:r>
            <a:endParaRPr lang="en-US" dirty="0">
              <a:solidFill>
                <a:srgbClr val="445870"/>
              </a:solidFill>
              <a:latin typeface="Liberation Mono"/>
            </a:endParaRPr>
          </a:p>
          <a:p>
            <a:pPr marL="0" indent="0" latinLnBrk="1">
              <a:buNone/>
            </a:pPr>
            <a:r>
              <a:rPr lang="en-US" dirty="0">
                <a:solidFill>
                  <a:srgbClr val="006FE0"/>
                </a:solidFill>
                <a:latin typeface="inherit"/>
              </a:rPr>
              <a:t>    </a:t>
            </a:r>
            <a:r>
              <a:rPr lang="en-US" dirty="0" err="1">
                <a:solidFill>
                  <a:srgbClr val="445870"/>
                </a:solidFill>
                <a:latin typeface="Liberation Mono"/>
              </a:rPr>
              <a:t>employeeNumber</a:t>
            </a:r>
            <a:r>
              <a:rPr lang="en-US" dirty="0">
                <a:solidFill>
                  <a:srgbClr val="006FE0"/>
                </a:solidFill>
                <a:latin typeface="inherit"/>
              </a:rPr>
              <a:t> </a:t>
            </a:r>
            <a:r>
              <a:rPr lang="en-US" dirty="0">
                <a:solidFill>
                  <a:srgbClr val="445870"/>
                </a:solidFill>
                <a:latin typeface="Liberation Mono"/>
              </a:rPr>
              <a:t>=</a:t>
            </a:r>
            <a:r>
              <a:rPr lang="en-US" dirty="0">
                <a:solidFill>
                  <a:srgbClr val="006FE0"/>
                </a:solidFill>
                <a:latin typeface="inherit"/>
              </a:rPr>
              <a:t> </a:t>
            </a:r>
            <a:r>
              <a:rPr lang="en-US" dirty="0">
                <a:solidFill>
                  <a:srgbClr val="445870"/>
                </a:solidFill>
                <a:latin typeface="Liberation Mono"/>
              </a:rPr>
              <a:t>1056;</a:t>
            </a:r>
            <a:br>
              <a:rPr lang="en-US" dirty="0"/>
            </a:br>
            <a:br>
              <a:rPr lang="en-US" dirty="0"/>
            </a:br>
            <a:endParaRPr lang="en-US" dirty="0"/>
          </a:p>
          <a:p>
            <a:pPr lvl="1"/>
            <a:endParaRPr lang="en-US" dirty="0"/>
          </a:p>
        </p:txBody>
      </p:sp>
      <p:sp>
        <p:nvSpPr>
          <p:cNvPr id="5" name="Rectangle 1">
            <a:extLst>
              <a:ext uri="{FF2B5EF4-FFF2-40B4-BE49-F238E27FC236}">
                <a16:creationId xmlns:a16="http://schemas.microsoft.com/office/drawing/2014/main" id="{40633AE4-E3F5-F44C-BD4A-D721B77AB401}"/>
              </a:ext>
            </a:extLst>
          </p:cNvPr>
          <p:cNvSpPr>
            <a:spLocks noChangeArrowheads="1"/>
          </p:cNvSpPr>
          <p:nvPr/>
        </p:nvSpPr>
        <p:spPr bwMode="auto">
          <a:xfrm>
            <a:off x="1630644" y="34293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292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B5E3C-4DBA-F246-9CE9-C3CA7283FF14}"/>
              </a:ext>
            </a:extLst>
          </p:cNvPr>
          <p:cNvSpPr>
            <a:spLocks noGrp="1"/>
          </p:cNvSpPr>
          <p:nvPr>
            <p:ph type="title"/>
          </p:nvPr>
        </p:nvSpPr>
        <p:spPr/>
        <p:txBody>
          <a:bodyPr/>
          <a:lstStyle/>
          <a:p>
            <a:r>
              <a:rPr lang="en-US" b="0" dirty="0"/>
              <a:t>MySQL Triggers Implementation</a:t>
            </a:r>
            <a:endParaRPr lang="en-US" dirty="0"/>
          </a:p>
        </p:txBody>
      </p:sp>
      <p:sp>
        <p:nvSpPr>
          <p:cNvPr id="3" name="Content Placeholder 2">
            <a:extLst>
              <a:ext uri="{FF2B5EF4-FFF2-40B4-BE49-F238E27FC236}">
                <a16:creationId xmlns:a16="http://schemas.microsoft.com/office/drawing/2014/main" id="{2F9A9378-0729-A94E-A1BE-5309AB162339}"/>
              </a:ext>
            </a:extLst>
          </p:cNvPr>
          <p:cNvSpPr>
            <a:spLocks noGrp="1"/>
          </p:cNvSpPr>
          <p:nvPr>
            <p:ph idx="1"/>
          </p:nvPr>
        </p:nvSpPr>
        <p:spPr/>
        <p:txBody>
          <a:bodyPr>
            <a:normAutofit/>
          </a:bodyPr>
          <a:lstStyle/>
          <a:p>
            <a:pPr latinLnBrk="1">
              <a:lnSpc>
                <a:spcPct val="120000"/>
              </a:lnSpc>
            </a:pPr>
            <a:r>
              <a:rPr lang="en-US" dirty="0"/>
              <a:t>Finally, to check if the trigger was invoked by the UPDATE statement, </a:t>
            </a:r>
            <a:br>
              <a:rPr lang="en-US" dirty="0"/>
            </a:br>
            <a:r>
              <a:rPr lang="en-US" dirty="0"/>
              <a:t>you can query the </a:t>
            </a:r>
            <a:r>
              <a:rPr lang="en-US" dirty="0" err="1">
                <a:solidFill>
                  <a:srgbClr val="FF0000"/>
                </a:solidFill>
              </a:rPr>
              <a:t>employees_audit</a:t>
            </a:r>
            <a:r>
              <a:rPr lang="en-US" dirty="0"/>
              <a:t> table using the following query:</a:t>
            </a:r>
            <a:endParaRPr lang="en-US" dirty="0">
              <a:solidFill>
                <a:srgbClr val="445870"/>
              </a:solidFill>
              <a:latin typeface="Liberation Mono"/>
            </a:endParaRPr>
          </a:p>
          <a:p>
            <a:pPr marL="0" indent="0">
              <a:buNone/>
            </a:pPr>
            <a:br>
              <a:rPr lang="en-US" dirty="0"/>
            </a:br>
            <a:br>
              <a:rPr lang="en-US" dirty="0"/>
            </a:br>
            <a:endParaRPr lang="en-US" dirty="0"/>
          </a:p>
          <a:p>
            <a:pPr lvl="1"/>
            <a:endParaRPr lang="en-US" dirty="0"/>
          </a:p>
        </p:txBody>
      </p:sp>
      <p:sp>
        <p:nvSpPr>
          <p:cNvPr id="5" name="Rectangle 1">
            <a:extLst>
              <a:ext uri="{FF2B5EF4-FFF2-40B4-BE49-F238E27FC236}">
                <a16:creationId xmlns:a16="http://schemas.microsoft.com/office/drawing/2014/main" id="{40633AE4-E3F5-F44C-BD4A-D721B77AB401}"/>
              </a:ext>
            </a:extLst>
          </p:cNvPr>
          <p:cNvSpPr>
            <a:spLocks noChangeArrowheads="1"/>
          </p:cNvSpPr>
          <p:nvPr/>
        </p:nvSpPr>
        <p:spPr bwMode="auto">
          <a:xfrm>
            <a:off x="1630644" y="34293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80869E19-F09B-9943-8B10-910E1C1C1CA2}"/>
              </a:ext>
            </a:extLst>
          </p:cNvPr>
          <p:cNvPicPr>
            <a:picLocks noChangeAspect="1"/>
          </p:cNvPicPr>
          <p:nvPr/>
        </p:nvPicPr>
        <p:blipFill>
          <a:blip r:embed="rId2"/>
          <a:stretch>
            <a:fillRect/>
          </a:stretch>
        </p:blipFill>
        <p:spPr>
          <a:xfrm>
            <a:off x="1630644" y="2910609"/>
            <a:ext cx="5041900" cy="2616200"/>
          </a:xfrm>
          <a:prstGeom prst="rect">
            <a:avLst/>
          </a:prstGeom>
        </p:spPr>
      </p:pic>
    </p:spTree>
    <p:extLst>
      <p:ext uri="{BB962C8B-B14F-4D97-AF65-F5344CB8AC3E}">
        <p14:creationId xmlns:p14="http://schemas.microsoft.com/office/powerpoint/2010/main" val="317002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97343-770B-9B42-A056-DC0A57FBFD0F}"/>
              </a:ext>
            </a:extLst>
          </p:cNvPr>
          <p:cNvSpPr>
            <a:spLocks noGrp="1"/>
          </p:cNvSpPr>
          <p:nvPr>
            <p:ph type="title"/>
          </p:nvPr>
        </p:nvSpPr>
        <p:spPr/>
        <p:txBody>
          <a:bodyPr/>
          <a:lstStyle/>
          <a:p>
            <a:r>
              <a:rPr lang="en-US" dirty="0"/>
              <a:t>Triggers - Samples</a:t>
            </a:r>
          </a:p>
        </p:txBody>
      </p:sp>
      <p:sp>
        <p:nvSpPr>
          <p:cNvPr id="3" name="Content Placeholder 2">
            <a:extLst>
              <a:ext uri="{FF2B5EF4-FFF2-40B4-BE49-F238E27FC236}">
                <a16:creationId xmlns:a16="http://schemas.microsoft.com/office/drawing/2014/main" id="{1D1C23B1-B6BD-CD47-85A7-DA28AB32B0B7}"/>
              </a:ext>
            </a:extLst>
          </p:cNvPr>
          <p:cNvSpPr>
            <a:spLocks noGrp="1"/>
          </p:cNvSpPr>
          <p:nvPr>
            <p:ph idx="1"/>
          </p:nvPr>
        </p:nvSpPr>
        <p:spPr/>
        <p:txBody>
          <a:bodyPr/>
          <a:lstStyle/>
          <a:p>
            <a:r>
              <a:rPr lang="en-US" dirty="0"/>
              <a:t>Access DBMS GitHub Repository for more samples</a:t>
            </a:r>
          </a:p>
          <a:p>
            <a:pPr lvl="1"/>
            <a:r>
              <a:rPr lang="en-US" dirty="0">
                <a:hlinkClick r:id="rId2"/>
              </a:rPr>
              <a:t>https://github.com/sju-students-spring2019-dbms/DBMS/blob/master/Triggers.sql</a:t>
            </a:r>
            <a:endParaRPr lang="en-US" dirty="0"/>
          </a:p>
        </p:txBody>
      </p:sp>
    </p:spTree>
    <p:extLst>
      <p:ext uri="{BB962C8B-B14F-4D97-AF65-F5344CB8AC3E}">
        <p14:creationId xmlns:p14="http://schemas.microsoft.com/office/powerpoint/2010/main" val="305422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C248-4556-9C48-B9B0-B1A5AE1C10AC}"/>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25FB6C42-4284-D641-8712-88EA0CC7A0F4}"/>
              </a:ext>
            </a:extLst>
          </p:cNvPr>
          <p:cNvSpPr>
            <a:spLocks noGrp="1"/>
          </p:cNvSpPr>
          <p:nvPr>
            <p:ph idx="1"/>
          </p:nvPr>
        </p:nvSpPr>
        <p:spPr/>
        <p:txBody>
          <a:bodyPr/>
          <a:lstStyle/>
          <a:p>
            <a:r>
              <a:rPr lang="en-US" dirty="0">
                <a:hlinkClick r:id="rId2"/>
              </a:rPr>
              <a:t>http://www.mysqltutorial.org/mysql-triggers/create-multiple-triggers-for-the-same-trigger-event-and-action-time/</a:t>
            </a:r>
            <a:endParaRPr lang="en-US" dirty="0"/>
          </a:p>
        </p:txBody>
      </p:sp>
    </p:spTree>
    <p:extLst>
      <p:ext uri="{BB962C8B-B14F-4D97-AF65-F5344CB8AC3E}">
        <p14:creationId xmlns:p14="http://schemas.microsoft.com/office/powerpoint/2010/main" val="201847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FD5EA-306B-6C43-A71B-F6BBB94885D0}"/>
              </a:ext>
            </a:extLst>
          </p:cNvPr>
          <p:cNvSpPr>
            <a:spLocks noGrp="1"/>
          </p:cNvSpPr>
          <p:nvPr>
            <p:ph type="title"/>
          </p:nvPr>
        </p:nvSpPr>
        <p:spPr/>
        <p:txBody>
          <a:bodyPr/>
          <a:lstStyle/>
          <a:p>
            <a:r>
              <a:rPr lang="en-US" dirty="0"/>
              <a:t>Procedure that takes parameters</a:t>
            </a:r>
          </a:p>
        </p:txBody>
      </p:sp>
      <p:sp>
        <p:nvSpPr>
          <p:cNvPr id="7" name="Content Placeholder 6">
            <a:extLst>
              <a:ext uri="{FF2B5EF4-FFF2-40B4-BE49-F238E27FC236}">
                <a16:creationId xmlns:a16="http://schemas.microsoft.com/office/drawing/2014/main" id="{EC68C072-1801-2E42-9417-ADA8AB80D902}"/>
              </a:ext>
            </a:extLst>
          </p:cNvPr>
          <p:cNvSpPr>
            <a:spLocks noGrp="1"/>
          </p:cNvSpPr>
          <p:nvPr>
            <p:ph idx="1"/>
          </p:nvPr>
        </p:nvSpPr>
        <p:spPr/>
        <p:txBody>
          <a:bodyPr>
            <a:normAutofit fontScale="92500" lnSpcReduction="10000"/>
          </a:bodyPr>
          <a:lstStyle/>
          <a:p>
            <a:pPr marL="0" indent="0">
              <a:buNone/>
            </a:pPr>
            <a:r>
              <a:rPr lang="en-US" b="1" dirty="0">
                <a:solidFill>
                  <a:srgbClr val="CC7832"/>
                </a:solidFill>
              </a:rPr>
              <a:t>USE </a:t>
            </a:r>
            <a:r>
              <a:rPr lang="en-US" dirty="0"/>
              <a:t>`</a:t>
            </a:r>
            <a:r>
              <a:rPr lang="en-US" dirty="0" err="1"/>
              <a:t>paper_reviews</a:t>
            </a:r>
            <a:r>
              <a:rPr lang="en-US" dirty="0"/>
              <a:t>`</a:t>
            </a:r>
            <a:r>
              <a:rPr lang="en-US" dirty="0">
                <a:solidFill>
                  <a:srgbClr val="CC7832"/>
                </a:solidFill>
              </a:rPr>
              <a:t>;</a:t>
            </a:r>
            <a:br>
              <a:rPr lang="en-US" dirty="0">
                <a:solidFill>
                  <a:srgbClr val="CC7832"/>
                </a:solidFill>
              </a:rPr>
            </a:br>
            <a:br>
              <a:rPr lang="en-US" dirty="0">
                <a:solidFill>
                  <a:srgbClr val="CC7832"/>
                </a:solidFill>
              </a:rPr>
            </a:br>
            <a:r>
              <a:rPr lang="en-US" b="1" dirty="0">
                <a:solidFill>
                  <a:srgbClr val="CC7832"/>
                </a:solidFill>
              </a:rPr>
              <a:t>DROP procedure IF EXISTS </a:t>
            </a:r>
            <a:r>
              <a:rPr lang="en-US" i="1" dirty="0">
                <a:solidFill>
                  <a:srgbClr val="FFC66D"/>
                </a:solidFill>
              </a:rPr>
              <a:t>`</a:t>
            </a:r>
            <a:r>
              <a:rPr lang="en-US" i="1" dirty="0" err="1">
                <a:solidFill>
                  <a:srgbClr val="FFC66D"/>
                </a:solidFill>
              </a:rPr>
              <a:t>checkIfPaperExist</a:t>
            </a:r>
            <a:r>
              <a:rPr lang="en-US" i="1" dirty="0">
                <a:solidFill>
                  <a:srgbClr val="FFC66D"/>
                </a:solidFill>
              </a:rPr>
              <a:t>`</a:t>
            </a:r>
            <a:r>
              <a:rPr lang="en-US" dirty="0">
                <a:solidFill>
                  <a:srgbClr val="CC7832"/>
                </a:solidFill>
              </a:rPr>
              <a:t>;</a:t>
            </a:r>
            <a:br>
              <a:rPr lang="en-US" dirty="0">
                <a:solidFill>
                  <a:srgbClr val="CC7832"/>
                </a:solidFill>
              </a:rPr>
            </a:br>
            <a:br>
              <a:rPr lang="en-US" dirty="0">
                <a:solidFill>
                  <a:srgbClr val="CC7832"/>
                </a:solidFill>
              </a:rPr>
            </a:br>
            <a:r>
              <a:rPr lang="en-US" b="1" dirty="0">
                <a:solidFill>
                  <a:srgbClr val="CC7832"/>
                </a:solidFill>
              </a:rPr>
              <a:t>DELIMITER </a:t>
            </a:r>
            <a:r>
              <a:rPr lang="en-US" dirty="0"/>
              <a:t>$$</a:t>
            </a:r>
            <a:br>
              <a:rPr lang="en-US" dirty="0"/>
            </a:br>
            <a:r>
              <a:rPr lang="en-US" b="1" dirty="0">
                <a:solidFill>
                  <a:srgbClr val="CC7832"/>
                </a:solidFill>
              </a:rPr>
              <a:t>USE </a:t>
            </a:r>
            <a:r>
              <a:rPr lang="en-US" dirty="0"/>
              <a:t>`</a:t>
            </a:r>
            <a:r>
              <a:rPr lang="en-US" dirty="0" err="1"/>
              <a:t>paper_reviews</a:t>
            </a:r>
            <a:r>
              <a:rPr lang="en-US" dirty="0"/>
              <a:t>`$$</a:t>
            </a:r>
            <a:br>
              <a:rPr lang="en-US" dirty="0"/>
            </a:br>
            <a:r>
              <a:rPr lang="en-US" b="1" dirty="0">
                <a:solidFill>
                  <a:srgbClr val="CC7832"/>
                </a:solidFill>
              </a:rPr>
              <a:t>CREATE PROCEDURE </a:t>
            </a:r>
            <a:r>
              <a:rPr lang="en-US" i="1" dirty="0">
                <a:solidFill>
                  <a:srgbClr val="FFC66D"/>
                </a:solidFill>
              </a:rPr>
              <a:t>`</a:t>
            </a:r>
            <a:r>
              <a:rPr lang="en-US" i="1" dirty="0" err="1">
                <a:solidFill>
                  <a:srgbClr val="FFC66D"/>
                </a:solidFill>
              </a:rPr>
              <a:t>checkIfPaperExist</a:t>
            </a:r>
            <a:r>
              <a:rPr lang="en-US" i="1" dirty="0">
                <a:solidFill>
                  <a:srgbClr val="FFC66D"/>
                </a:solidFill>
              </a:rPr>
              <a:t>` </a:t>
            </a:r>
            <a:r>
              <a:rPr lang="en-US" dirty="0"/>
              <a:t>(</a:t>
            </a:r>
            <a:r>
              <a:rPr lang="en-US" b="1" dirty="0">
                <a:solidFill>
                  <a:srgbClr val="CC7832"/>
                </a:solidFill>
              </a:rPr>
              <a:t>IN </a:t>
            </a:r>
            <a:r>
              <a:rPr lang="en-US" dirty="0" err="1"/>
              <a:t>PaperID</a:t>
            </a:r>
            <a:r>
              <a:rPr lang="en-US" dirty="0"/>
              <a:t> </a:t>
            </a:r>
            <a:r>
              <a:rPr lang="en-US" b="1" dirty="0">
                <a:solidFill>
                  <a:srgbClr val="CC7832"/>
                </a:solidFill>
              </a:rPr>
              <a:t>INT</a:t>
            </a:r>
            <a:r>
              <a:rPr lang="en-US" dirty="0"/>
              <a:t>)</a:t>
            </a:r>
            <a:br>
              <a:rPr lang="en-US" dirty="0"/>
            </a:br>
            <a:r>
              <a:rPr lang="en-US" b="1" dirty="0">
                <a:solidFill>
                  <a:srgbClr val="CC7832"/>
                </a:solidFill>
              </a:rPr>
              <a:t>BEGIN</a:t>
            </a:r>
            <a:br>
              <a:rPr lang="en-US" b="1" dirty="0">
                <a:solidFill>
                  <a:srgbClr val="CC7832"/>
                </a:solidFill>
              </a:rPr>
            </a:br>
            <a:r>
              <a:rPr lang="en-US" b="1" dirty="0">
                <a:solidFill>
                  <a:srgbClr val="CC7832"/>
                </a:solidFill>
              </a:rPr>
              <a:t>      IF </a:t>
            </a:r>
            <a:r>
              <a:rPr lang="en-US" i="1" dirty="0">
                <a:solidFill>
                  <a:srgbClr val="FFC66D"/>
                </a:solidFill>
              </a:rPr>
              <a:t>exists </a:t>
            </a:r>
            <a:r>
              <a:rPr lang="en-US" dirty="0"/>
              <a:t>(</a:t>
            </a:r>
            <a:r>
              <a:rPr lang="en-US" b="1" dirty="0">
                <a:solidFill>
                  <a:srgbClr val="CC7832"/>
                </a:solidFill>
              </a:rPr>
              <a:t>select </a:t>
            </a:r>
            <a:r>
              <a:rPr lang="en-US" dirty="0" err="1"/>
              <a:t>pid</a:t>
            </a:r>
            <a:r>
              <a:rPr lang="en-US" dirty="0"/>
              <a:t> </a:t>
            </a:r>
            <a:r>
              <a:rPr lang="en-US" b="1" dirty="0">
                <a:solidFill>
                  <a:srgbClr val="CC7832"/>
                </a:solidFill>
              </a:rPr>
              <a:t>from </a:t>
            </a:r>
            <a:r>
              <a:rPr lang="en-US" dirty="0" err="1"/>
              <a:t>paper_reviews.paper</a:t>
            </a:r>
            <a:r>
              <a:rPr lang="en-US" dirty="0"/>
              <a:t> </a:t>
            </a:r>
            <a:r>
              <a:rPr lang="en-US" b="1" dirty="0">
                <a:solidFill>
                  <a:srgbClr val="CC7832"/>
                </a:solidFill>
              </a:rPr>
              <a:t>where </a:t>
            </a:r>
            <a:r>
              <a:rPr lang="en-US" dirty="0" err="1"/>
              <a:t>paper.pid</a:t>
            </a:r>
            <a:r>
              <a:rPr lang="en-US" dirty="0"/>
              <a:t> = </a:t>
            </a:r>
            <a:r>
              <a:rPr lang="en-US" dirty="0" err="1"/>
              <a:t>PaperID</a:t>
            </a:r>
            <a:r>
              <a:rPr lang="en-US" dirty="0"/>
              <a:t>) </a:t>
            </a:r>
            <a:r>
              <a:rPr lang="en-US" b="1" dirty="0">
                <a:solidFill>
                  <a:srgbClr val="CC7832"/>
                </a:solidFill>
              </a:rPr>
              <a:t>THEN</a:t>
            </a:r>
            <a:br>
              <a:rPr lang="en-US" b="1" dirty="0">
                <a:solidFill>
                  <a:srgbClr val="CC7832"/>
                </a:solidFill>
              </a:rPr>
            </a:br>
            <a:r>
              <a:rPr lang="en-US" b="1" dirty="0">
                <a:solidFill>
                  <a:srgbClr val="CC7832"/>
                </a:solidFill>
              </a:rPr>
              <a:t>        select </a:t>
            </a:r>
            <a:r>
              <a:rPr lang="en-US" dirty="0"/>
              <a:t>"paper exists"</a:t>
            </a:r>
            <a:r>
              <a:rPr lang="en-US" dirty="0">
                <a:solidFill>
                  <a:srgbClr val="CC7832"/>
                </a:solidFill>
              </a:rPr>
              <a:t>;</a:t>
            </a:r>
            <a:br>
              <a:rPr lang="en-US" dirty="0">
                <a:solidFill>
                  <a:srgbClr val="CC7832"/>
                </a:solidFill>
              </a:rPr>
            </a:br>
            <a:r>
              <a:rPr lang="en-US" dirty="0">
                <a:solidFill>
                  <a:srgbClr val="CC7832"/>
                </a:solidFill>
              </a:rPr>
              <a:t>      </a:t>
            </a:r>
            <a:r>
              <a:rPr lang="en-US" b="1" dirty="0">
                <a:solidFill>
                  <a:srgbClr val="CC7832"/>
                </a:solidFill>
              </a:rPr>
              <a:t>ELSE</a:t>
            </a:r>
            <a:br>
              <a:rPr lang="en-US" b="1" dirty="0">
                <a:solidFill>
                  <a:srgbClr val="CC7832"/>
                </a:solidFill>
              </a:rPr>
            </a:br>
            <a:r>
              <a:rPr lang="en-US" b="1" dirty="0">
                <a:solidFill>
                  <a:srgbClr val="CC7832"/>
                </a:solidFill>
              </a:rPr>
              <a:t>        select </a:t>
            </a:r>
            <a:r>
              <a:rPr lang="en-US" dirty="0"/>
              <a:t>"paper does not exist"</a:t>
            </a:r>
            <a:r>
              <a:rPr lang="en-US" dirty="0">
                <a:solidFill>
                  <a:srgbClr val="CC7832"/>
                </a:solidFill>
              </a:rPr>
              <a:t>;</a:t>
            </a:r>
            <a:br>
              <a:rPr lang="en-US" dirty="0">
                <a:solidFill>
                  <a:srgbClr val="CC7832"/>
                </a:solidFill>
              </a:rPr>
            </a:br>
            <a:r>
              <a:rPr lang="en-US" dirty="0">
                <a:solidFill>
                  <a:srgbClr val="CC7832"/>
                </a:solidFill>
              </a:rPr>
              <a:t>      </a:t>
            </a:r>
            <a:r>
              <a:rPr lang="en-US" b="1" dirty="0">
                <a:solidFill>
                  <a:srgbClr val="CC7832"/>
                </a:solidFill>
              </a:rPr>
              <a:t>end if</a:t>
            </a:r>
            <a:r>
              <a:rPr lang="en-US" dirty="0">
                <a:solidFill>
                  <a:srgbClr val="CC7832"/>
                </a:solidFill>
              </a:rPr>
              <a:t>;</a:t>
            </a:r>
            <a:br>
              <a:rPr lang="en-US" dirty="0">
                <a:solidFill>
                  <a:srgbClr val="CC7832"/>
                </a:solidFill>
              </a:rPr>
            </a:br>
            <a:r>
              <a:rPr lang="en-US" b="1" dirty="0">
                <a:solidFill>
                  <a:srgbClr val="CC7832"/>
                </a:solidFill>
              </a:rPr>
              <a:t>END </a:t>
            </a:r>
            <a:r>
              <a:rPr lang="en-US" dirty="0"/>
              <a:t>$$</a:t>
            </a:r>
            <a:br>
              <a:rPr lang="en-US" dirty="0"/>
            </a:br>
            <a:br>
              <a:rPr lang="en-US" dirty="0"/>
            </a:br>
            <a:r>
              <a:rPr lang="en-US" b="1" dirty="0">
                <a:solidFill>
                  <a:srgbClr val="CC7832"/>
                </a:solidFill>
              </a:rPr>
              <a:t>DELIMITER </a:t>
            </a:r>
            <a:r>
              <a:rPr lang="en-US" dirty="0">
                <a:solidFill>
                  <a:srgbClr val="CC7832"/>
                </a:solidFill>
              </a:rPr>
              <a:t>;</a:t>
            </a:r>
            <a:endParaRPr lang="en-US" dirty="0"/>
          </a:p>
        </p:txBody>
      </p:sp>
    </p:spTree>
    <p:extLst>
      <p:ext uri="{BB962C8B-B14F-4D97-AF65-F5344CB8AC3E}">
        <p14:creationId xmlns:p14="http://schemas.microsoft.com/office/powerpoint/2010/main" val="79793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A0531-69B0-4B4D-8D45-F7B523962DF1}"/>
              </a:ext>
            </a:extLst>
          </p:cNvPr>
          <p:cNvSpPr>
            <a:spLocks noGrp="1"/>
          </p:cNvSpPr>
          <p:nvPr>
            <p:ph type="title"/>
          </p:nvPr>
        </p:nvSpPr>
        <p:spPr/>
        <p:txBody>
          <a:bodyPr/>
          <a:lstStyle/>
          <a:p>
            <a:r>
              <a:rPr lang="en-US" dirty="0"/>
              <a:t>Execute/Call a Stored Procedure</a:t>
            </a:r>
          </a:p>
        </p:txBody>
      </p:sp>
      <p:sp>
        <p:nvSpPr>
          <p:cNvPr id="3" name="Content Placeholder 2">
            <a:extLst>
              <a:ext uri="{FF2B5EF4-FFF2-40B4-BE49-F238E27FC236}">
                <a16:creationId xmlns:a16="http://schemas.microsoft.com/office/drawing/2014/main" id="{C42C567B-1E2E-E741-91C1-EB82DE9D8273}"/>
              </a:ext>
            </a:extLst>
          </p:cNvPr>
          <p:cNvSpPr>
            <a:spLocks noGrp="1"/>
          </p:cNvSpPr>
          <p:nvPr>
            <p:ph idx="1"/>
          </p:nvPr>
        </p:nvSpPr>
        <p:spPr/>
        <p:txBody>
          <a:bodyPr>
            <a:normAutofit fontScale="92500" lnSpcReduction="10000"/>
          </a:bodyPr>
          <a:lstStyle/>
          <a:p>
            <a:pPr fontAlgn="base"/>
            <a:r>
              <a:rPr lang="en-US" dirty="0"/>
              <a:t>Test that the stored procedure works as expected by typing the following into the </a:t>
            </a:r>
            <a:r>
              <a:rPr lang="en-US" b="1" dirty="0" err="1"/>
              <a:t>mysql</a:t>
            </a:r>
            <a:r>
              <a:rPr lang="en-US" dirty="0"/>
              <a:t> command interpreter:</a:t>
            </a:r>
          </a:p>
          <a:p>
            <a:pPr lvl="1" fontAlgn="base"/>
            <a:r>
              <a:rPr lang="en-US" dirty="0">
                <a:solidFill>
                  <a:srgbClr val="0077AA"/>
                </a:solidFill>
                <a:latin typeface="Open Sans"/>
              </a:rPr>
              <a:t>CALL</a:t>
            </a:r>
            <a:r>
              <a:rPr lang="en-US" dirty="0">
                <a:solidFill>
                  <a:srgbClr val="555555"/>
                </a:solidFill>
                <a:latin typeface="Open Sans"/>
              </a:rPr>
              <a:t> </a:t>
            </a:r>
            <a:r>
              <a:rPr lang="en-US" i="1" dirty="0" err="1">
                <a:solidFill>
                  <a:srgbClr val="FFC66D"/>
                </a:solidFill>
                <a:latin typeface="Courier New" panose="02070309020205020404" pitchFamily="49" charset="0"/>
                <a:cs typeface="Courier New" panose="02070309020205020404" pitchFamily="49" charset="0"/>
              </a:rPr>
              <a:t>getAllPapers</a:t>
            </a:r>
            <a:r>
              <a:rPr lang="en-US" dirty="0">
                <a:solidFill>
                  <a:srgbClr val="999999"/>
                </a:solidFill>
                <a:latin typeface="Open Sans"/>
              </a:rPr>
              <a:t>(); -</a:t>
            </a:r>
            <a:r>
              <a:rPr lang="en-US" dirty="0">
                <a:solidFill>
                  <a:schemeClr val="tx2"/>
                </a:solidFill>
                <a:latin typeface="Open Sans"/>
                <a:sym typeface="Wingdings" pitchFamily="2" charset="2"/>
              </a:rPr>
              <a:t> Without argument</a:t>
            </a:r>
            <a:endParaRPr lang="en-US" dirty="0">
              <a:solidFill>
                <a:schemeClr val="tx2"/>
              </a:solidFill>
              <a:latin typeface="Open Sans"/>
            </a:endParaRPr>
          </a:p>
          <a:p>
            <a:pPr lvl="1" fontAlgn="base"/>
            <a:r>
              <a:rPr lang="en-US" dirty="0">
                <a:solidFill>
                  <a:srgbClr val="0077AA"/>
                </a:solidFill>
                <a:latin typeface="Open Sans"/>
              </a:rPr>
              <a:t>CALL</a:t>
            </a:r>
            <a:r>
              <a:rPr lang="en-US" dirty="0">
                <a:solidFill>
                  <a:srgbClr val="555555"/>
                </a:solidFill>
                <a:latin typeface="Open Sans"/>
              </a:rPr>
              <a:t> </a:t>
            </a:r>
            <a:r>
              <a:rPr lang="en-US" i="1" dirty="0" err="1">
                <a:solidFill>
                  <a:srgbClr val="FFC66D"/>
                </a:solidFill>
              </a:rPr>
              <a:t>checkIfPaperExist</a:t>
            </a:r>
            <a:r>
              <a:rPr lang="en-US" dirty="0">
                <a:solidFill>
                  <a:srgbClr val="999999"/>
                </a:solidFill>
                <a:latin typeface="Open Sans"/>
              </a:rPr>
              <a:t>(</a:t>
            </a:r>
            <a:r>
              <a:rPr lang="en-US" dirty="0">
                <a:solidFill>
                  <a:srgbClr val="669900"/>
                </a:solidFill>
                <a:latin typeface="Open Sans"/>
              </a:rPr>
              <a:t>1245</a:t>
            </a:r>
            <a:r>
              <a:rPr lang="en-US" dirty="0">
                <a:solidFill>
                  <a:srgbClr val="999999"/>
                </a:solidFill>
                <a:latin typeface="Open Sans"/>
              </a:rPr>
              <a:t>); </a:t>
            </a:r>
            <a:r>
              <a:rPr lang="en-US" dirty="0">
                <a:solidFill>
                  <a:schemeClr val="tx2"/>
                </a:solidFill>
                <a:latin typeface="Open Sans"/>
                <a:sym typeface="Wingdings" pitchFamily="2" charset="2"/>
              </a:rPr>
              <a:t> With argument</a:t>
            </a:r>
            <a:endParaRPr lang="en-US" dirty="0">
              <a:solidFill>
                <a:schemeClr val="tx2"/>
              </a:solidFill>
              <a:latin typeface="Open Sans"/>
            </a:endParaRPr>
          </a:p>
          <a:p>
            <a:pPr lvl="1" fontAlgn="base"/>
            <a:endParaRPr lang="en-US" dirty="0"/>
          </a:p>
          <a:p>
            <a:pPr lvl="1" fontAlgn="base"/>
            <a:endParaRPr lang="en-US" dirty="0"/>
          </a:p>
          <a:p>
            <a:pPr marR="457200" indent="0" fontAlgn="base">
              <a:buNone/>
            </a:pPr>
            <a:br>
              <a:rPr lang="en-US" dirty="0">
                <a:solidFill>
                  <a:srgbClr val="555555"/>
                </a:solidFill>
                <a:latin typeface="Open Sans"/>
              </a:rPr>
            </a:br>
            <a:endParaRPr lang="en-US" dirty="0">
              <a:solidFill>
                <a:srgbClr val="555555"/>
              </a:solidFill>
              <a:latin typeface="Open Sans"/>
            </a:endParaRPr>
          </a:p>
          <a:p>
            <a:pPr lvl="1" fontAlgn="base"/>
            <a:endParaRPr lang="en-US" dirty="0"/>
          </a:p>
          <a:p>
            <a:pPr marL="0" indent="0" fontAlgn="base">
              <a:buNone/>
            </a:pPr>
            <a:br>
              <a:rPr lang="en-US" dirty="0"/>
            </a:br>
            <a:endParaRPr lang="en-US" dirty="0"/>
          </a:p>
          <a:p>
            <a:endParaRPr lang="en-US" dirty="0"/>
          </a:p>
        </p:txBody>
      </p:sp>
    </p:spTree>
    <p:extLst>
      <p:ext uri="{BB962C8B-B14F-4D97-AF65-F5344CB8AC3E}">
        <p14:creationId xmlns:p14="http://schemas.microsoft.com/office/powerpoint/2010/main" val="216238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E5106-364C-314C-B45A-7101B28C8D82}"/>
              </a:ext>
            </a:extLst>
          </p:cNvPr>
          <p:cNvSpPr>
            <a:spLocks noGrp="1"/>
          </p:cNvSpPr>
          <p:nvPr>
            <p:ph type="title"/>
          </p:nvPr>
        </p:nvSpPr>
        <p:spPr/>
        <p:txBody>
          <a:bodyPr/>
          <a:lstStyle/>
          <a:p>
            <a:r>
              <a:rPr lang="en-US" dirty="0"/>
              <a:t>Dev MySQL</a:t>
            </a:r>
          </a:p>
        </p:txBody>
      </p:sp>
      <p:sp>
        <p:nvSpPr>
          <p:cNvPr id="3" name="Content Placeholder 2">
            <a:extLst>
              <a:ext uri="{FF2B5EF4-FFF2-40B4-BE49-F238E27FC236}">
                <a16:creationId xmlns:a16="http://schemas.microsoft.com/office/drawing/2014/main" id="{B3077D4E-9AF0-394F-AF63-3272FD7F53E5}"/>
              </a:ext>
            </a:extLst>
          </p:cNvPr>
          <p:cNvSpPr>
            <a:spLocks noGrp="1"/>
          </p:cNvSpPr>
          <p:nvPr>
            <p:ph idx="1"/>
          </p:nvPr>
        </p:nvSpPr>
        <p:spPr/>
        <p:txBody>
          <a:bodyPr/>
          <a:lstStyle/>
          <a:p>
            <a:r>
              <a:rPr lang="en-US" dirty="0">
                <a:hlinkClick r:id="rId2"/>
              </a:rPr>
              <a:t>https://dev.mysql.com/doc/connector-net/en/connector-net-tutorials-stored-procedures.html</a:t>
            </a:r>
            <a:endParaRPr lang="en-US" dirty="0"/>
          </a:p>
        </p:txBody>
      </p:sp>
    </p:spTree>
    <p:extLst>
      <p:ext uri="{BB962C8B-B14F-4D97-AF65-F5344CB8AC3E}">
        <p14:creationId xmlns:p14="http://schemas.microsoft.com/office/powerpoint/2010/main" val="410861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8A11-3C74-1F4A-929E-1E5A7853D9BF}"/>
              </a:ext>
            </a:extLst>
          </p:cNvPr>
          <p:cNvSpPr>
            <a:spLocks noGrp="1"/>
          </p:cNvSpPr>
          <p:nvPr>
            <p:ph type="title"/>
          </p:nvPr>
        </p:nvSpPr>
        <p:spPr/>
        <p:txBody>
          <a:bodyPr/>
          <a:lstStyle/>
          <a:p>
            <a:r>
              <a:rPr lang="en-US" dirty="0"/>
              <a:t>Show All Stored Procedures</a:t>
            </a:r>
          </a:p>
        </p:txBody>
      </p:sp>
      <p:sp>
        <p:nvSpPr>
          <p:cNvPr id="3" name="Content Placeholder 2">
            <a:extLst>
              <a:ext uri="{FF2B5EF4-FFF2-40B4-BE49-F238E27FC236}">
                <a16:creationId xmlns:a16="http://schemas.microsoft.com/office/drawing/2014/main" id="{FD26A187-40A0-B544-925C-738045215B26}"/>
              </a:ext>
            </a:extLst>
          </p:cNvPr>
          <p:cNvSpPr>
            <a:spLocks noGrp="1"/>
          </p:cNvSpPr>
          <p:nvPr>
            <p:ph idx="1"/>
          </p:nvPr>
        </p:nvSpPr>
        <p:spPr/>
        <p:txBody>
          <a:bodyPr/>
          <a:lstStyle/>
          <a:p>
            <a:r>
              <a:rPr lang="en-US" b="1" dirty="0">
                <a:solidFill>
                  <a:srgbClr val="CC7832"/>
                </a:solidFill>
                <a:latin typeface="Courier New" panose="02070309020205020404" pitchFamily="49" charset="0"/>
                <a:cs typeface="Courier New" panose="02070309020205020404" pitchFamily="49" charset="0"/>
              </a:rPr>
              <a:t>SHOW PROCEDURE STATUS</a:t>
            </a:r>
            <a:br>
              <a:rPr lang="en-US" b="1" dirty="0">
                <a:solidFill>
                  <a:srgbClr val="CC7832"/>
                </a:solidFill>
                <a:latin typeface="Courier New" panose="02070309020205020404" pitchFamily="49" charset="0"/>
                <a:cs typeface="Courier New" panose="02070309020205020404" pitchFamily="49" charset="0"/>
              </a:rPr>
            </a:br>
            <a:r>
              <a:rPr lang="en-US" b="1" dirty="0">
                <a:solidFill>
                  <a:srgbClr val="CC7832"/>
                </a:solidFill>
                <a:latin typeface="Courier New" panose="02070309020205020404" pitchFamily="49" charset="0"/>
                <a:cs typeface="Courier New" panose="02070309020205020404" pitchFamily="49" charset="0"/>
              </a:rPr>
              <a:t>WHERE </a:t>
            </a:r>
            <a:r>
              <a:rPr lang="en-US" dirty="0">
                <a:solidFill>
                  <a:srgbClr val="FFC66D"/>
                </a:solidFill>
                <a:latin typeface="Courier New" panose="02070309020205020404" pitchFamily="49" charset="0"/>
                <a:cs typeface="Courier New" panose="02070309020205020404" pitchFamily="49" charset="0"/>
              </a:rPr>
              <a:t>Db </a:t>
            </a:r>
            <a:r>
              <a:rPr lang="en-US" dirty="0">
                <a:latin typeface="Courier New" panose="02070309020205020404" pitchFamily="49" charset="0"/>
                <a:cs typeface="Courier New" panose="02070309020205020404" pitchFamily="49" charset="0"/>
              </a:rPr>
              <a:t>= </a:t>
            </a:r>
            <a:r>
              <a:rPr lang="en-US" i="1" dirty="0">
                <a:solidFill>
                  <a:srgbClr val="FFC66D"/>
                </a:solidFill>
                <a:latin typeface="Courier New" panose="02070309020205020404" pitchFamily="49" charset="0"/>
                <a:cs typeface="Courier New" panose="02070309020205020404" pitchFamily="49" charset="0"/>
              </a:rPr>
              <a:t>DATABASE</a:t>
            </a:r>
            <a:r>
              <a:rPr lang="en-US" dirty="0">
                <a:latin typeface="Courier New" panose="02070309020205020404" pitchFamily="49" charset="0"/>
                <a:cs typeface="Courier New" panose="02070309020205020404" pitchFamily="49" charset="0"/>
              </a:rPr>
              <a:t>() </a:t>
            </a:r>
            <a:r>
              <a:rPr lang="en-US" b="1" dirty="0">
                <a:solidFill>
                  <a:srgbClr val="CC7832"/>
                </a:solidFill>
                <a:latin typeface="Courier New" panose="02070309020205020404" pitchFamily="49" charset="0"/>
                <a:cs typeface="Courier New" panose="02070309020205020404" pitchFamily="49" charset="0"/>
              </a:rPr>
              <a:t>AND </a:t>
            </a:r>
            <a:r>
              <a:rPr lang="en-US" dirty="0">
                <a:solidFill>
                  <a:srgbClr val="FFC66D"/>
                </a:solidFill>
                <a:latin typeface="Courier New" panose="02070309020205020404" pitchFamily="49" charset="0"/>
                <a:cs typeface="Courier New" panose="02070309020205020404" pitchFamily="49" charset="0"/>
              </a:rPr>
              <a:t>Type </a:t>
            </a:r>
            <a:r>
              <a:rPr lang="en-US" dirty="0">
                <a:latin typeface="Courier New" panose="02070309020205020404" pitchFamily="49" charset="0"/>
                <a:cs typeface="Courier New" panose="02070309020205020404" pitchFamily="49" charset="0"/>
              </a:rPr>
              <a:t>= </a:t>
            </a:r>
            <a:r>
              <a:rPr lang="en-US" dirty="0">
                <a:solidFill>
                  <a:srgbClr val="6A8759"/>
                </a:solidFill>
                <a:latin typeface="Courier New" panose="02070309020205020404" pitchFamily="49" charset="0"/>
                <a:cs typeface="Courier New" panose="02070309020205020404" pitchFamily="49" charset="0"/>
              </a:rPr>
              <a:t>'PROCEDURE’;</a:t>
            </a:r>
          </a:p>
          <a:p>
            <a:pPr lvl="1"/>
            <a:r>
              <a:rPr lang="en-US" dirty="0">
                <a:solidFill>
                  <a:schemeClr val="tx2"/>
                </a:solidFill>
              </a:rPr>
              <a:t>This will return all stored procedures in the currently used database</a:t>
            </a:r>
          </a:p>
          <a:p>
            <a:r>
              <a:rPr lang="en-US" dirty="0">
                <a:solidFill>
                  <a:schemeClr val="tx2"/>
                </a:solidFill>
              </a:rPr>
              <a:t>Or, </a:t>
            </a:r>
          </a:p>
          <a:p>
            <a:pPr lvl="1"/>
            <a:r>
              <a:rPr lang="en-US" dirty="0">
                <a:solidFill>
                  <a:srgbClr val="303336"/>
                </a:solidFill>
                <a:latin typeface="inherit"/>
              </a:rPr>
              <a:t>show </a:t>
            </a:r>
            <a:r>
              <a:rPr lang="en-US" dirty="0">
                <a:solidFill>
                  <a:srgbClr val="101094"/>
                </a:solidFill>
                <a:latin typeface="inherit"/>
              </a:rPr>
              <a:t>procedure</a:t>
            </a:r>
            <a:r>
              <a:rPr lang="en-US" dirty="0">
                <a:solidFill>
                  <a:srgbClr val="303336"/>
                </a:solidFill>
                <a:latin typeface="inherit"/>
              </a:rPr>
              <a:t> status;</a:t>
            </a:r>
          </a:p>
          <a:p>
            <a:pPr lvl="1" fontAlgn="base"/>
            <a:r>
              <a:rPr lang="en-US" dirty="0">
                <a:solidFill>
                  <a:srgbClr val="303336"/>
                </a:solidFill>
                <a:latin typeface="inherit"/>
              </a:rPr>
              <a:t>SHOW </a:t>
            </a:r>
            <a:r>
              <a:rPr lang="en-US" dirty="0">
                <a:solidFill>
                  <a:srgbClr val="101094"/>
                </a:solidFill>
                <a:latin typeface="inherit"/>
              </a:rPr>
              <a:t>PROCEDURE</a:t>
            </a:r>
            <a:r>
              <a:rPr lang="en-US" dirty="0">
                <a:solidFill>
                  <a:srgbClr val="303336"/>
                </a:solidFill>
                <a:latin typeface="inherit"/>
              </a:rPr>
              <a:t> STATUS </a:t>
            </a:r>
            <a:r>
              <a:rPr lang="en-US" dirty="0">
                <a:solidFill>
                  <a:srgbClr val="101094"/>
                </a:solidFill>
                <a:latin typeface="inherit"/>
              </a:rPr>
              <a:t>WHERE</a:t>
            </a:r>
            <a:r>
              <a:rPr lang="en-US" dirty="0">
                <a:solidFill>
                  <a:srgbClr val="303336"/>
                </a:solidFill>
                <a:latin typeface="inherit"/>
              </a:rPr>
              <a:t> Db = </a:t>
            </a:r>
            <a:r>
              <a:rPr lang="en-US" dirty="0">
                <a:solidFill>
                  <a:srgbClr val="7D2727"/>
                </a:solidFill>
                <a:latin typeface="inherit"/>
              </a:rPr>
              <a:t>'</a:t>
            </a:r>
            <a:r>
              <a:rPr lang="en-US" dirty="0" err="1">
                <a:solidFill>
                  <a:srgbClr val="7D2727"/>
                </a:solidFill>
                <a:latin typeface="inherit"/>
              </a:rPr>
              <a:t>databasename</a:t>
            </a:r>
            <a:r>
              <a:rPr lang="en-US" dirty="0">
                <a:solidFill>
                  <a:srgbClr val="7D2727"/>
                </a:solidFill>
                <a:latin typeface="inherit"/>
              </a:rPr>
              <a:t>'</a:t>
            </a:r>
            <a:r>
              <a:rPr lang="en-US" dirty="0">
                <a:solidFill>
                  <a:srgbClr val="303336"/>
                </a:solidFill>
                <a:latin typeface="inherit"/>
              </a:rPr>
              <a:t>;</a:t>
            </a:r>
            <a:br>
              <a:rPr lang="en-US" dirty="0">
                <a:solidFill>
                  <a:srgbClr val="242729"/>
                </a:solidFill>
                <a:latin typeface="Arial" panose="020B0604020202020204" pitchFamily="34" charset="0"/>
              </a:rPr>
            </a:br>
            <a:endParaRPr lang="en-US" dirty="0">
              <a:solidFill>
                <a:srgbClr val="242729"/>
              </a:solidFill>
              <a:latin typeface="Arial" panose="020B0604020202020204" pitchFamily="34" charset="0"/>
            </a:endParaRPr>
          </a:p>
          <a:p>
            <a:pPr lvl="1"/>
            <a:endParaRPr lang="en-US" dirty="0">
              <a:solidFill>
                <a:schemeClr val="tx2"/>
              </a:solidFill>
            </a:endParaRPr>
          </a:p>
        </p:txBody>
      </p:sp>
    </p:spTree>
    <p:extLst>
      <p:ext uri="{BB962C8B-B14F-4D97-AF65-F5344CB8AC3E}">
        <p14:creationId xmlns:p14="http://schemas.microsoft.com/office/powerpoint/2010/main" val="86228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A41C-D18C-7047-B1C5-9E83B03FCD67}"/>
              </a:ext>
            </a:extLst>
          </p:cNvPr>
          <p:cNvSpPr>
            <a:spLocks noGrp="1"/>
          </p:cNvSpPr>
          <p:nvPr>
            <p:ph type="title"/>
          </p:nvPr>
        </p:nvSpPr>
        <p:spPr/>
        <p:txBody>
          <a:bodyPr/>
          <a:lstStyle/>
          <a:p>
            <a:r>
              <a:rPr lang="en-US" dirty="0"/>
              <a:t>More Samples</a:t>
            </a:r>
          </a:p>
        </p:txBody>
      </p:sp>
      <p:sp>
        <p:nvSpPr>
          <p:cNvPr id="3" name="Content Placeholder 2">
            <a:extLst>
              <a:ext uri="{FF2B5EF4-FFF2-40B4-BE49-F238E27FC236}">
                <a16:creationId xmlns:a16="http://schemas.microsoft.com/office/drawing/2014/main" id="{2D921A87-3E44-164D-A60D-B976C22C3A1B}"/>
              </a:ext>
            </a:extLst>
          </p:cNvPr>
          <p:cNvSpPr>
            <a:spLocks noGrp="1"/>
          </p:cNvSpPr>
          <p:nvPr>
            <p:ph idx="1"/>
          </p:nvPr>
        </p:nvSpPr>
        <p:spPr/>
        <p:txBody>
          <a:bodyPr>
            <a:normAutofit/>
          </a:bodyPr>
          <a:lstStyle/>
          <a:p>
            <a:r>
              <a:rPr lang="en-US" dirty="0"/>
              <a:t>Access the GitHub Repo used for this course for more samples</a:t>
            </a:r>
          </a:p>
          <a:p>
            <a:pPr lvl="1"/>
            <a:r>
              <a:rPr lang="en-US" dirty="0">
                <a:hlinkClick r:id="rId2"/>
              </a:rPr>
              <a:t>https://github.com/sju-students-spring2019-dbms/DBMS/tree/master/StoredProcedures</a:t>
            </a:r>
            <a:endParaRPr lang="en-US" dirty="0"/>
          </a:p>
          <a:p>
            <a:pPr marL="0" indent="0">
              <a:buNone/>
            </a:pPr>
            <a:endParaRPr lang="en-US" dirty="0"/>
          </a:p>
        </p:txBody>
      </p:sp>
    </p:spTree>
    <p:extLst>
      <p:ext uri="{BB962C8B-B14F-4D97-AF65-F5344CB8AC3E}">
        <p14:creationId xmlns:p14="http://schemas.microsoft.com/office/powerpoint/2010/main" val="371155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Diamond Grid 16x9</Template>
  <TotalTime>1269</TotalTime>
  <Words>728</Words>
  <Application>Microsoft Macintosh PowerPoint</Application>
  <PresentationFormat>Widescreen</PresentationFormat>
  <Paragraphs>174</Paragraphs>
  <Slides>44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Courier New</vt:lpstr>
      <vt:lpstr>inherit</vt:lpstr>
      <vt:lpstr>Liberation Mono</vt:lpstr>
      <vt:lpstr>Open Sans</vt:lpstr>
      <vt:lpstr>Diamond Grid 16x9</vt:lpstr>
      <vt:lpstr>Database Management Systems</vt:lpstr>
      <vt:lpstr>SQL – Stored Procedures</vt:lpstr>
      <vt:lpstr>What is a Stored Procedure?</vt:lpstr>
      <vt:lpstr>Syntax</vt:lpstr>
      <vt:lpstr>Procedure that takes parameters</vt:lpstr>
      <vt:lpstr>Execute/Call a Stored Procedure</vt:lpstr>
      <vt:lpstr>Dev MySQL</vt:lpstr>
      <vt:lpstr>Show All Stored Procedures</vt:lpstr>
      <vt:lpstr>More Samples</vt:lpstr>
      <vt:lpstr>Variables</vt:lpstr>
      <vt:lpstr>Variables</vt:lpstr>
      <vt:lpstr>MySQL Loop in Stored Procedures</vt:lpstr>
      <vt:lpstr>PowerPoint Presentation</vt:lpstr>
      <vt:lpstr>MySQL Procedure that Returns Multiple Values</vt:lpstr>
      <vt:lpstr>MySQL Procedure that Returns Multiple Values</vt:lpstr>
      <vt:lpstr>PowerPoint Presentation</vt:lpstr>
      <vt:lpstr>MySQL Procedure that Returns Multiple Values</vt:lpstr>
      <vt:lpstr>MySQL Procedure that Returns Multiple Values</vt:lpstr>
      <vt:lpstr>Calling Stored Procedure that Returns Multiple Values From PHP</vt:lpstr>
      <vt:lpstr>PowerPoint Presentation</vt:lpstr>
      <vt:lpstr>Raising Error Conditions with MySQL SIGNAL / RESIGNAL Statements</vt:lpstr>
      <vt:lpstr>PowerPoint Presentation</vt:lpstr>
      <vt:lpstr>PowerPoint Presentation</vt:lpstr>
      <vt:lpstr>RESIGNAL</vt:lpstr>
      <vt:lpstr>RESIGNAL</vt:lpstr>
      <vt:lpstr>RESIGNAL</vt:lpstr>
      <vt:lpstr>References</vt:lpstr>
      <vt:lpstr>SQL – Triggers</vt:lpstr>
      <vt:lpstr>Definition</vt:lpstr>
      <vt:lpstr>Introduction</vt:lpstr>
      <vt:lpstr>Advantages of using SQL triggers</vt:lpstr>
      <vt:lpstr>Disadvantages of using SQL triggers</vt:lpstr>
      <vt:lpstr>MySQL Triggers Implementation</vt:lpstr>
      <vt:lpstr>MySQL Triggers Implementation</vt:lpstr>
      <vt:lpstr>MySQL Triggers Implementation</vt:lpstr>
      <vt:lpstr>MySQL Triggers Implementation</vt:lpstr>
      <vt:lpstr>MySQL Triggers Implementation</vt:lpstr>
      <vt:lpstr>PowerPoint Presentation</vt:lpstr>
      <vt:lpstr>MySQL Triggers Implementation</vt:lpstr>
      <vt:lpstr>MySQL Triggers Implementation</vt:lpstr>
      <vt:lpstr>MySQL Triggers Implementation</vt:lpstr>
      <vt:lpstr>MySQL Triggers Implementation</vt:lpstr>
      <vt:lpstr>Triggers - Samples</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Management Systems</dc:title>
  <dc:creator>Ameen Abdel Hai</dc:creator>
  <cp:lastModifiedBy>Ameen Abdel Hai</cp:lastModifiedBy>
  <cp:revision>22</cp:revision>
  <dcterms:created xsi:type="dcterms:W3CDTF">2019-04-03T20:18:35Z</dcterms:created>
  <dcterms:modified xsi:type="dcterms:W3CDTF">2019-04-08T21:29:37Z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