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5" r:id="rId3"/>
    <p:sldId id="257" r:id="rId4"/>
    <p:sldId id="271" r:id="rId5"/>
    <p:sldId id="272" r:id="rId6"/>
    <p:sldId id="273" r:id="rId7"/>
    <p:sldId id="274" r:id="rId8"/>
    <p:sldId id="276" r:id="rId9"/>
    <p:sldId id="275" r:id="rId10"/>
    <p:sldId id="270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46" autoAdjust="0"/>
    <p:restoredTop sz="94714" autoAdjust="0"/>
  </p:normalViewPr>
  <p:slideViewPr>
    <p:cSldViewPr snapToGrid="0">
      <p:cViewPr varScale="1">
        <p:scale>
          <a:sx n="135" d="100"/>
          <a:sy n="135" d="100"/>
        </p:scale>
        <p:origin x="192" y="72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9/5/18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9/5/18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9/5/18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9/5/18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9/5/18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9/5/18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9/5/18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9/5/18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9/5/18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9/5/18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9/5/18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Discrete Structures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CSC240/CSC500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Tables (Bitwise Operators) – </a:t>
            </a:r>
            <a:br>
              <a:rPr lang="en-US" dirty="0"/>
            </a:br>
            <a:r>
              <a:rPr lang="en-US" dirty="0"/>
              <a:t>Homework Assignment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Due date: </a:t>
            </a:r>
          </a:p>
          <a:p>
            <a:r>
              <a:rPr lang="en-US" dirty="0"/>
              <a:t>September 10 – Hand in a hard-copy in class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73EAA2-86BE-744D-B10C-2E9506B6D2CC}"/>
              </a:ext>
            </a:extLst>
          </p:cNvPr>
          <p:cNvSpPr txBox="1"/>
          <p:nvPr/>
        </p:nvSpPr>
        <p:spPr>
          <a:xfrm>
            <a:off x="0" y="0"/>
            <a:ext cx="732547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Perform &amp; on the followings binary numbers: </a:t>
            </a:r>
          </a:p>
          <a:p>
            <a:pPr marL="800100" lvl="1" indent="-342900">
              <a:buAutoNum type="arabicPeriod"/>
            </a:pPr>
            <a:r>
              <a:rPr lang="en-US" dirty="0"/>
              <a:t>11011	</a:t>
            </a:r>
            <a:br>
              <a:rPr lang="en-US" dirty="0"/>
            </a:br>
            <a:r>
              <a:rPr lang="en-US" dirty="0"/>
              <a:t>00100</a:t>
            </a:r>
            <a:br>
              <a:rPr lang="en-US" dirty="0"/>
            </a:br>
            <a:r>
              <a:rPr lang="en-US" dirty="0"/>
              <a:t>---------</a:t>
            </a:r>
          </a:p>
          <a:p>
            <a:pPr marL="800100" lvl="1" indent="-342900">
              <a:buAutoNum type="arabicPeriod"/>
            </a:pPr>
            <a:r>
              <a:rPr lang="en-US" dirty="0"/>
              <a:t>100001</a:t>
            </a:r>
            <a:br>
              <a:rPr lang="en-US" dirty="0"/>
            </a:br>
            <a:r>
              <a:rPr lang="en-US" dirty="0"/>
              <a:t>000111</a:t>
            </a:r>
            <a:br>
              <a:rPr lang="en-US" dirty="0"/>
            </a:br>
            <a:r>
              <a:rPr lang="en-US" dirty="0"/>
              <a:t>----------</a:t>
            </a:r>
          </a:p>
          <a:p>
            <a:pPr marL="342900" indent="-342900">
              <a:buAutoNum type="arabicPeriod"/>
            </a:pPr>
            <a:r>
              <a:rPr lang="en-US" dirty="0"/>
              <a:t>Perform OR on the following decimals: </a:t>
            </a:r>
          </a:p>
          <a:p>
            <a:pPr marL="800100" lvl="1" indent="-342900">
              <a:buAutoNum type="arabicPeriod"/>
            </a:pPr>
            <a:r>
              <a:rPr lang="en-US" dirty="0"/>
              <a:t>64</a:t>
            </a:r>
            <a:br>
              <a:rPr lang="en-US" dirty="0"/>
            </a:br>
            <a:r>
              <a:rPr lang="en-US" dirty="0"/>
              <a:t>65</a:t>
            </a:r>
            <a:br>
              <a:rPr lang="en-US" dirty="0"/>
            </a:br>
            <a:r>
              <a:rPr lang="en-US" dirty="0"/>
              <a:t>-----</a:t>
            </a:r>
          </a:p>
          <a:p>
            <a:pPr marL="800100" lvl="1" indent="-342900">
              <a:buAutoNum type="arabicPeriod"/>
            </a:pPr>
            <a:r>
              <a:rPr lang="en-US" dirty="0"/>
              <a:t>15</a:t>
            </a:r>
            <a:br>
              <a:rPr lang="en-US" dirty="0"/>
            </a:br>
            <a:r>
              <a:rPr lang="en-US" dirty="0"/>
              <a:t>10</a:t>
            </a:r>
            <a:br>
              <a:rPr lang="en-US" dirty="0"/>
            </a:br>
            <a:r>
              <a:rPr lang="en-US" dirty="0"/>
              <a:t>------</a:t>
            </a:r>
          </a:p>
          <a:p>
            <a:pPr marL="342900" indent="-342900">
              <a:buAutoNum type="arabicPeriod"/>
            </a:pPr>
            <a:r>
              <a:rPr lang="en-US" dirty="0"/>
              <a:t>Perform XOR (^) on the following binary numbers:</a:t>
            </a:r>
          </a:p>
          <a:p>
            <a:pPr marL="800100" lvl="1" indent="-342900">
              <a:buAutoNum type="arabicPeriod"/>
            </a:pPr>
            <a:r>
              <a:rPr lang="en-US" dirty="0"/>
              <a:t>0110</a:t>
            </a:r>
            <a:br>
              <a:rPr lang="en-US" dirty="0"/>
            </a:br>
            <a:r>
              <a:rPr lang="en-US" dirty="0"/>
              <a:t>0101</a:t>
            </a:r>
            <a:br>
              <a:rPr lang="en-US" dirty="0"/>
            </a:br>
            <a:r>
              <a:rPr lang="en-US" dirty="0"/>
              <a:t>--------</a:t>
            </a:r>
          </a:p>
          <a:p>
            <a:pPr marL="800100" lvl="1" indent="-342900">
              <a:buAutoNum type="arabicPeriod"/>
            </a:pPr>
            <a:r>
              <a:rPr lang="en-US" dirty="0"/>
              <a:t>00111</a:t>
            </a:r>
            <a:br>
              <a:rPr lang="en-US" dirty="0"/>
            </a:br>
            <a:r>
              <a:rPr lang="en-US" dirty="0"/>
              <a:t>11001</a:t>
            </a:r>
            <a:br>
              <a:rPr lang="en-US" dirty="0"/>
            </a:br>
            <a:r>
              <a:rPr lang="en-US" dirty="0"/>
              <a:t>---------</a:t>
            </a:r>
          </a:p>
        </p:txBody>
      </p:sp>
    </p:spTree>
    <p:extLst>
      <p:ext uri="{BB962C8B-B14F-4D97-AF65-F5344CB8AC3E}">
        <p14:creationId xmlns:p14="http://schemas.microsoft.com/office/powerpoint/2010/main" val="279440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Tables (Bitwise Operators) – </a:t>
            </a:r>
            <a:br>
              <a:rPr lang="en-US" dirty="0"/>
            </a:br>
            <a:r>
              <a:rPr lang="en-US" dirty="0"/>
              <a:t>Homework Assignment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Due date: </a:t>
            </a:r>
          </a:p>
          <a:p>
            <a:r>
              <a:rPr lang="en-US" dirty="0"/>
              <a:t>September 10 – Hand in a hard-copy in class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73EAA2-86BE-744D-B10C-2E9506B6D2CC}"/>
              </a:ext>
            </a:extLst>
          </p:cNvPr>
          <p:cNvSpPr txBox="1"/>
          <p:nvPr/>
        </p:nvSpPr>
        <p:spPr>
          <a:xfrm>
            <a:off x="0" y="0"/>
            <a:ext cx="73254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Fill in the below table: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F46B34A-AF85-CE4B-88F0-09A33DE2FD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811854"/>
              </p:ext>
            </p:extLst>
          </p:nvPr>
        </p:nvGraphicFramePr>
        <p:xfrm>
          <a:off x="151826" y="576072"/>
          <a:ext cx="4697576" cy="288656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74394">
                  <a:extLst>
                    <a:ext uri="{9D8B030D-6E8A-4147-A177-3AD203B41FA5}">
                      <a16:colId xmlns:a16="http://schemas.microsoft.com/office/drawing/2014/main" val="1769698078"/>
                    </a:ext>
                  </a:extLst>
                </a:gridCol>
                <a:gridCol w="1174394">
                  <a:extLst>
                    <a:ext uri="{9D8B030D-6E8A-4147-A177-3AD203B41FA5}">
                      <a16:colId xmlns:a16="http://schemas.microsoft.com/office/drawing/2014/main" val="545249735"/>
                    </a:ext>
                  </a:extLst>
                </a:gridCol>
                <a:gridCol w="1174394">
                  <a:extLst>
                    <a:ext uri="{9D8B030D-6E8A-4147-A177-3AD203B41FA5}">
                      <a16:colId xmlns:a16="http://schemas.microsoft.com/office/drawing/2014/main" val="2666496578"/>
                    </a:ext>
                  </a:extLst>
                </a:gridCol>
                <a:gridCol w="1174394">
                  <a:extLst>
                    <a:ext uri="{9D8B030D-6E8A-4147-A177-3AD203B41FA5}">
                      <a16:colId xmlns:a16="http://schemas.microsoft.com/office/drawing/2014/main" val="822587262"/>
                    </a:ext>
                  </a:extLst>
                </a:gridCol>
              </a:tblGrid>
              <a:tr h="651803"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414655"/>
                  </a:ext>
                </a:extLst>
              </a:tr>
              <a:tr h="37246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!F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570332"/>
                  </a:ext>
                </a:extLst>
              </a:tr>
              <a:tr h="37246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!T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181770"/>
                  </a:ext>
                </a:extLst>
              </a:tr>
              <a:tr h="37246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!T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011314"/>
                  </a:ext>
                </a:extLst>
              </a:tr>
              <a:tr h="37246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!T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83578"/>
                  </a:ext>
                </a:extLst>
              </a:tr>
              <a:tr h="37246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!T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607772"/>
                  </a:ext>
                </a:extLst>
              </a:tr>
              <a:tr h="37246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!F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892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41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Operators &amp; Truth Tables</a:t>
            </a:r>
          </a:p>
        </p:txBody>
      </p:sp>
    </p:spTree>
    <p:extLst>
      <p:ext uri="{BB962C8B-B14F-4D97-AF65-F5344CB8AC3E}">
        <p14:creationId xmlns:p14="http://schemas.microsoft.com/office/powerpoint/2010/main" val="236229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&amp;&amp; = and </a:t>
            </a:r>
          </a:p>
          <a:p>
            <a:r>
              <a:rPr lang="en-US" dirty="0"/>
              <a:t>|| = or</a:t>
            </a:r>
          </a:p>
          <a:p>
            <a:r>
              <a:rPr lang="en-US" dirty="0"/>
              <a:t>! = not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8C8C0-FA8A-C548-8D21-A6552C356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336A4-DB84-3140-8D9A-3FA7ADD3B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81201"/>
            <a:ext cx="4268492" cy="3809999"/>
          </a:xfrm>
        </p:spPr>
        <p:txBody>
          <a:bodyPr/>
          <a:lstStyle/>
          <a:p>
            <a:r>
              <a:rPr lang="en-US" dirty="0"/>
              <a:t>&amp;&amp; = and </a:t>
            </a:r>
          </a:p>
          <a:p>
            <a:pPr lvl="1"/>
            <a:r>
              <a:rPr lang="en-US" dirty="0"/>
              <a:t>F &amp;&amp; F = F</a:t>
            </a:r>
          </a:p>
          <a:p>
            <a:pPr lvl="1"/>
            <a:r>
              <a:rPr lang="en-US" dirty="0"/>
              <a:t>F &amp;&amp; T = F</a:t>
            </a:r>
          </a:p>
          <a:p>
            <a:pPr lvl="1"/>
            <a:r>
              <a:rPr lang="en-US" dirty="0"/>
              <a:t>T &amp;&amp; F = F</a:t>
            </a:r>
          </a:p>
          <a:p>
            <a:pPr lvl="1"/>
            <a:r>
              <a:rPr lang="en-US" dirty="0"/>
              <a:t>T &amp;&amp; T = 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1404A5E-BBE2-A841-8759-B92F293D9154}"/>
              </a:ext>
            </a:extLst>
          </p:cNvPr>
          <p:cNvSpPr txBox="1">
            <a:spLocks/>
          </p:cNvSpPr>
          <p:nvPr/>
        </p:nvSpPr>
        <p:spPr>
          <a:xfrm>
            <a:off x="3737029" y="1981201"/>
            <a:ext cx="4717942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|| = or</a:t>
            </a:r>
          </a:p>
          <a:p>
            <a:pPr lvl="1"/>
            <a:r>
              <a:rPr lang="en-US" altLang="en-US" dirty="0"/>
              <a:t>F || F = F</a:t>
            </a:r>
          </a:p>
          <a:p>
            <a:pPr lvl="1"/>
            <a:r>
              <a:rPr lang="en-US" altLang="en-US" dirty="0"/>
              <a:t>F || T = T</a:t>
            </a:r>
          </a:p>
          <a:p>
            <a:pPr lvl="1"/>
            <a:r>
              <a:rPr lang="en-US" altLang="en-US" dirty="0"/>
              <a:t>T || F = T</a:t>
            </a:r>
          </a:p>
          <a:p>
            <a:pPr lvl="1"/>
            <a:r>
              <a:rPr lang="en-US" altLang="en-US" dirty="0"/>
              <a:t>T || T = 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EA8B889-18C0-1647-BE3C-C4FE2C9A5738}"/>
              </a:ext>
            </a:extLst>
          </p:cNvPr>
          <p:cNvSpPr txBox="1">
            <a:spLocks/>
          </p:cNvSpPr>
          <p:nvPr/>
        </p:nvSpPr>
        <p:spPr>
          <a:xfrm>
            <a:off x="6096000" y="1981200"/>
            <a:ext cx="4717942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! is not</a:t>
            </a:r>
          </a:p>
          <a:p>
            <a:pPr lvl="1"/>
            <a:r>
              <a:rPr lang="en-US" altLang="en-US" dirty="0"/>
              <a:t>!F is T</a:t>
            </a:r>
          </a:p>
          <a:p>
            <a:pPr lvl="1"/>
            <a:r>
              <a:rPr lang="en-US" altLang="en-US" dirty="0"/>
              <a:t>!T is F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335D21-77A8-2640-8EDD-3363F12FA039}"/>
              </a:ext>
            </a:extLst>
          </p:cNvPr>
          <p:cNvSpPr txBox="1">
            <a:spLocks/>
          </p:cNvSpPr>
          <p:nvPr/>
        </p:nvSpPr>
        <p:spPr>
          <a:xfrm>
            <a:off x="8454971" y="1981200"/>
            <a:ext cx="4717942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^ is </a:t>
            </a:r>
            <a:r>
              <a:rPr lang="en-US" altLang="en-US" dirty="0" err="1"/>
              <a:t>xor</a:t>
            </a:r>
            <a:endParaRPr lang="en-US" altLang="en-US" dirty="0"/>
          </a:p>
          <a:p>
            <a:pPr lvl="1"/>
            <a:r>
              <a:rPr lang="en-US" altLang="en-US" dirty="0"/>
              <a:t>F ^ F is F</a:t>
            </a:r>
          </a:p>
          <a:p>
            <a:pPr lvl="1"/>
            <a:r>
              <a:rPr lang="en-US" altLang="en-US" dirty="0"/>
              <a:t>F ^ T is T</a:t>
            </a:r>
          </a:p>
          <a:p>
            <a:pPr lvl="1"/>
            <a:r>
              <a:rPr lang="en-US" altLang="en-US" dirty="0"/>
              <a:t>T ^ F is T</a:t>
            </a:r>
          </a:p>
          <a:p>
            <a:pPr lvl="1"/>
            <a:r>
              <a:rPr lang="en-US" altLang="en-US" dirty="0"/>
              <a:t>T ^ T is </a:t>
            </a:r>
            <a:r>
              <a:rPr lang="en-US" altLang="en-US" sz="4800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54399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0080D89-55F5-DE4F-BF1F-5F3B47E25E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Bitwise operators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C2E93E2-6437-164C-8FF0-DE35AB61BE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1"/>
            <a:ext cx="2408695" cy="3809999"/>
          </a:xfrm>
        </p:spPr>
        <p:txBody>
          <a:bodyPr/>
          <a:lstStyle/>
          <a:p>
            <a:pPr eaLnBrk="1" hangingPunct="1"/>
            <a:r>
              <a:rPr lang="en-US" altLang="en-US" dirty="0"/>
              <a:t>&amp; is bitwise and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	110011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&amp;	001111	</a:t>
            </a:r>
            <a:br>
              <a:rPr lang="en-US" altLang="en-US" dirty="0"/>
            </a:br>
            <a:r>
              <a:rPr lang="en-US" altLang="en-US" dirty="0"/>
              <a:t>------------</a:t>
            </a:r>
            <a:br>
              <a:rPr lang="en-US" altLang="en-US" dirty="0"/>
            </a:br>
            <a:r>
              <a:rPr lang="en-US" altLang="en-US" dirty="0"/>
              <a:t> 000011	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CC0F5EC-D513-6541-97C7-DF3674A9CB4C}"/>
              </a:ext>
            </a:extLst>
          </p:cNvPr>
          <p:cNvSpPr txBox="1">
            <a:spLocks noChangeArrowheads="1"/>
          </p:cNvSpPr>
          <p:nvPr/>
        </p:nvSpPr>
        <p:spPr>
          <a:xfrm>
            <a:off x="3869410" y="1981201"/>
            <a:ext cx="2484895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| is bitwise or</a:t>
            </a:r>
          </a:p>
          <a:p>
            <a:endParaRPr lang="en-US" altLang="en-US" dirty="0"/>
          </a:p>
          <a:p>
            <a:pPr>
              <a:buFont typeface="Wingdings" pitchFamily="2" charset="2"/>
              <a:buNone/>
            </a:pPr>
            <a:r>
              <a:rPr lang="en-US" altLang="en-US" dirty="0"/>
              <a:t>	 110011	</a:t>
            </a:r>
            <a:br>
              <a:rPr lang="en-US" altLang="en-US" dirty="0"/>
            </a:br>
            <a:r>
              <a:rPr lang="en-US" altLang="en-US" dirty="0"/>
              <a:t>| 001111	</a:t>
            </a:r>
            <a:br>
              <a:rPr lang="en-US" altLang="en-US" dirty="0"/>
            </a:br>
            <a:r>
              <a:rPr lang="en-US" altLang="en-US" dirty="0"/>
              <a:t>------------</a:t>
            </a:r>
            <a:br>
              <a:rPr lang="en-US" altLang="en-US" dirty="0"/>
            </a:br>
            <a:r>
              <a:rPr lang="en-US" altLang="en-US" dirty="0"/>
              <a:t> 111111	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3A2A32C-4482-0847-A16E-D126BF6FAC80}"/>
              </a:ext>
            </a:extLst>
          </p:cNvPr>
          <p:cNvSpPr txBox="1">
            <a:spLocks noChangeArrowheads="1"/>
          </p:cNvSpPr>
          <p:nvPr/>
        </p:nvSpPr>
        <p:spPr>
          <a:xfrm>
            <a:off x="6354305" y="1981201"/>
            <a:ext cx="51221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^ is bitwise </a:t>
            </a:r>
            <a:r>
              <a:rPr lang="en-US" altLang="en-US" dirty="0" err="1"/>
              <a:t>xor</a:t>
            </a:r>
            <a:endParaRPr lang="en-US" altLang="en-US" dirty="0"/>
          </a:p>
          <a:p>
            <a:endParaRPr lang="en-US" altLang="en-US" dirty="0"/>
          </a:p>
          <a:p>
            <a:pPr>
              <a:buFont typeface="Wingdings" pitchFamily="2" charset="2"/>
              <a:buNone/>
            </a:pPr>
            <a:r>
              <a:rPr lang="en-US" altLang="en-US" dirty="0"/>
              <a:t>	  110011	</a:t>
            </a:r>
            <a:br>
              <a:rPr lang="en-US" altLang="en-US" dirty="0"/>
            </a:br>
            <a:r>
              <a:rPr lang="en-US" altLang="en-US" dirty="0"/>
              <a:t>^ 001111</a:t>
            </a:r>
            <a:br>
              <a:rPr lang="en-US" altLang="en-US" dirty="0"/>
            </a:br>
            <a:r>
              <a:rPr lang="en-US" altLang="en-US" dirty="0"/>
              <a:t>  -----------</a:t>
            </a:r>
            <a:br>
              <a:rPr lang="en-US" altLang="en-US" dirty="0"/>
            </a:br>
            <a:r>
              <a:rPr lang="en-US" altLang="en-US" dirty="0"/>
              <a:t>  111100	</a:t>
            </a:r>
          </a:p>
        </p:txBody>
      </p:sp>
    </p:spTree>
    <p:extLst>
      <p:ext uri="{BB962C8B-B14F-4D97-AF65-F5344CB8AC3E}">
        <p14:creationId xmlns:p14="http://schemas.microsoft.com/office/powerpoint/2010/main" val="344742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5D763-5596-F642-80A7-E9F6EA367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D2B8562-09E3-E545-AA52-5E64714ADF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571009"/>
              </p:ext>
            </p:extLst>
          </p:nvPr>
        </p:nvGraphicFramePr>
        <p:xfrm>
          <a:off x="1295400" y="1981199"/>
          <a:ext cx="2321103" cy="230098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73701">
                  <a:extLst>
                    <a:ext uri="{9D8B030D-6E8A-4147-A177-3AD203B41FA5}">
                      <a16:colId xmlns:a16="http://schemas.microsoft.com/office/drawing/2014/main" val="1467733324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724061702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2259388032"/>
                    </a:ext>
                  </a:extLst>
                </a:gridCol>
              </a:tblGrid>
              <a:tr h="46019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&amp;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049269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668041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913012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233684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498982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4B3ED4AB-7A96-AD40-9084-74D4EBA751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4107385"/>
              </p:ext>
            </p:extLst>
          </p:nvPr>
        </p:nvGraphicFramePr>
        <p:xfrm>
          <a:off x="3952127" y="1981198"/>
          <a:ext cx="2321103" cy="230098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73701">
                  <a:extLst>
                    <a:ext uri="{9D8B030D-6E8A-4147-A177-3AD203B41FA5}">
                      <a16:colId xmlns:a16="http://schemas.microsoft.com/office/drawing/2014/main" val="1467733324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724061702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2259388032"/>
                    </a:ext>
                  </a:extLst>
                </a:gridCol>
              </a:tblGrid>
              <a:tr h="46019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|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049269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668041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913012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233684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498982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ADA0B9B0-2CBC-BA44-80C1-9825C55318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1740022"/>
              </p:ext>
            </p:extLst>
          </p:nvPr>
        </p:nvGraphicFramePr>
        <p:xfrm>
          <a:off x="6780516" y="1981198"/>
          <a:ext cx="2321103" cy="230098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73701">
                  <a:extLst>
                    <a:ext uri="{9D8B030D-6E8A-4147-A177-3AD203B41FA5}">
                      <a16:colId xmlns:a16="http://schemas.microsoft.com/office/drawing/2014/main" val="1467733324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724061702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2259388032"/>
                    </a:ext>
                  </a:extLst>
                </a:gridCol>
              </a:tblGrid>
              <a:tr h="46019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^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049269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668041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913012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233684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498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62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76DE7-FBE6-E04A-B1A6-EC2CBBD2F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56FD7A7-3064-B24B-8693-98C60C7C6C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5364785"/>
              </p:ext>
            </p:extLst>
          </p:nvPr>
        </p:nvGraphicFramePr>
        <p:xfrm>
          <a:off x="1295400" y="2092502"/>
          <a:ext cx="1547402" cy="138059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73701">
                  <a:extLst>
                    <a:ext uri="{9D8B030D-6E8A-4147-A177-3AD203B41FA5}">
                      <a16:colId xmlns:a16="http://schemas.microsoft.com/office/drawing/2014/main" val="1467733324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724061702"/>
                    </a:ext>
                  </a:extLst>
                </a:gridCol>
              </a:tblGrid>
              <a:tr h="460197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!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049269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!T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668041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!F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913012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D7A0CCC5-5683-CA49-B6C2-0C2D23DE2B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5123179"/>
              </p:ext>
            </p:extLst>
          </p:nvPr>
        </p:nvGraphicFramePr>
        <p:xfrm>
          <a:off x="3112214" y="2092501"/>
          <a:ext cx="2321103" cy="230098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73701">
                  <a:extLst>
                    <a:ext uri="{9D8B030D-6E8A-4147-A177-3AD203B41FA5}">
                      <a16:colId xmlns:a16="http://schemas.microsoft.com/office/drawing/2014/main" val="1467733324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724061702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2259388032"/>
                    </a:ext>
                  </a:extLst>
                </a:gridCol>
              </a:tblGrid>
              <a:tr h="46019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&amp;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049269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!T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668041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!F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913012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!F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!T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233684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!F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!F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498982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073C2EA1-C23E-1F46-9F36-977191E2B0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2952320"/>
              </p:ext>
            </p:extLst>
          </p:nvPr>
        </p:nvGraphicFramePr>
        <p:xfrm>
          <a:off x="5702729" y="2092501"/>
          <a:ext cx="2321103" cy="230098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73701">
                  <a:extLst>
                    <a:ext uri="{9D8B030D-6E8A-4147-A177-3AD203B41FA5}">
                      <a16:colId xmlns:a16="http://schemas.microsoft.com/office/drawing/2014/main" val="1467733324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724061702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2259388032"/>
                    </a:ext>
                  </a:extLst>
                </a:gridCol>
              </a:tblGrid>
              <a:tr h="46019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|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049269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!T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668041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!T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913012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!T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233684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!F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498982"/>
                  </a:ext>
                </a:extLst>
              </a:tr>
            </a:tbl>
          </a:graphicData>
        </a:graphic>
      </p:graphicFrame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A5A3DFCF-9E1C-8F41-9CBD-9102B25350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936717"/>
              </p:ext>
            </p:extLst>
          </p:nvPr>
        </p:nvGraphicFramePr>
        <p:xfrm>
          <a:off x="8293244" y="2092501"/>
          <a:ext cx="2321103" cy="230098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73701">
                  <a:extLst>
                    <a:ext uri="{9D8B030D-6E8A-4147-A177-3AD203B41FA5}">
                      <a16:colId xmlns:a16="http://schemas.microsoft.com/office/drawing/2014/main" val="1467733324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724061702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2259388032"/>
                    </a:ext>
                  </a:extLst>
                </a:gridCol>
              </a:tblGrid>
              <a:tr h="46019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^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049269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!T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668041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!F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913012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!T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233684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!F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498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46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5D763-5596-F642-80A7-E9F6EA367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Tables 1 = True / 0 = False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D2B8562-09E3-E545-AA52-5E64714ADF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602770"/>
              </p:ext>
            </p:extLst>
          </p:nvPr>
        </p:nvGraphicFramePr>
        <p:xfrm>
          <a:off x="1295400" y="1981199"/>
          <a:ext cx="2321103" cy="230098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73701">
                  <a:extLst>
                    <a:ext uri="{9D8B030D-6E8A-4147-A177-3AD203B41FA5}">
                      <a16:colId xmlns:a16="http://schemas.microsoft.com/office/drawing/2014/main" val="1467733324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724061702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2259388032"/>
                    </a:ext>
                  </a:extLst>
                </a:gridCol>
              </a:tblGrid>
              <a:tr h="46019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&amp;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049269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668041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913012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233684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498982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4B3ED4AB-7A96-AD40-9084-74D4EBA751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54337"/>
              </p:ext>
            </p:extLst>
          </p:nvPr>
        </p:nvGraphicFramePr>
        <p:xfrm>
          <a:off x="3952127" y="1981198"/>
          <a:ext cx="2321103" cy="230098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73701">
                  <a:extLst>
                    <a:ext uri="{9D8B030D-6E8A-4147-A177-3AD203B41FA5}">
                      <a16:colId xmlns:a16="http://schemas.microsoft.com/office/drawing/2014/main" val="1467733324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724061702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2259388032"/>
                    </a:ext>
                  </a:extLst>
                </a:gridCol>
              </a:tblGrid>
              <a:tr h="46019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|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049269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668041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913012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233684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498982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ADA0B9B0-2CBC-BA44-80C1-9825C55318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9127312"/>
              </p:ext>
            </p:extLst>
          </p:nvPr>
        </p:nvGraphicFramePr>
        <p:xfrm>
          <a:off x="6780516" y="1981198"/>
          <a:ext cx="2321103" cy="230098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73701">
                  <a:extLst>
                    <a:ext uri="{9D8B030D-6E8A-4147-A177-3AD203B41FA5}">
                      <a16:colId xmlns:a16="http://schemas.microsoft.com/office/drawing/2014/main" val="1467733324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724061702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2259388032"/>
                    </a:ext>
                  </a:extLst>
                </a:gridCol>
              </a:tblGrid>
              <a:tr h="46019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^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049269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668041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913012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233684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498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42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76DE7-FBE6-E04A-B1A6-EC2CBBD2F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Tables 1 = True / 0 = False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56FD7A7-3064-B24B-8693-98C60C7C6C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582128"/>
              </p:ext>
            </p:extLst>
          </p:nvPr>
        </p:nvGraphicFramePr>
        <p:xfrm>
          <a:off x="1295400" y="2092502"/>
          <a:ext cx="1547402" cy="138059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73701">
                  <a:extLst>
                    <a:ext uri="{9D8B030D-6E8A-4147-A177-3AD203B41FA5}">
                      <a16:colId xmlns:a16="http://schemas.microsoft.com/office/drawing/2014/main" val="1467733324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724061702"/>
                    </a:ext>
                  </a:extLst>
                </a:gridCol>
              </a:tblGrid>
              <a:tr h="460197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!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049269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!1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668041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!0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913012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D7A0CCC5-5683-CA49-B6C2-0C2D23DE2B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8630708"/>
              </p:ext>
            </p:extLst>
          </p:nvPr>
        </p:nvGraphicFramePr>
        <p:xfrm>
          <a:off x="3112214" y="2092501"/>
          <a:ext cx="2321103" cy="230098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73701">
                  <a:extLst>
                    <a:ext uri="{9D8B030D-6E8A-4147-A177-3AD203B41FA5}">
                      <a16:colId xmlns:a16="http://schemas.microsoft.com/office/drawing/2014/main" val="1467733324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724061702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2259388032"/>
                    </a:ext>
                  </a:extLst>
                </a:gridCol>
              </a:tblGrid>
              <a:tr h="46019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&amp;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049269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!1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668041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!0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913012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!0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!1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233684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!0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!0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498982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073C2EA1-C23E-1F46-9F36-977191E2B0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7107844"/>
              </p:ext>
            </p:extLst>
          </p:nvPr>
        </p:nvGraphicFramePr>
        <p:xfrm>
          <a:off x="5702729" y="2092501"/>
          <a:ext cx="2321103" cy="230098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73701">
                  <a:extLst>
                    <a:ext uri="{9D8B030D-6E8A-4147-A177-3AD203B41FA5}">
                      <a16:colId xmlns:a16="http://schemas.microsoft.com/office/drawing/2014/main" val="1467733324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724061702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2259388032"/>
                    </a:ext>
                  </a:extLst>
                </a:gridCol>
              </a:tblGrid>
              <a:tr h="46019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|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049269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!1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668041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!1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913012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!1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233684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!0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498982"/>
                  </a:ext>
                </a:extLst>
              </a:tr>
            </a:tbl>
          </a:graphicData>
        </a:graphic>
      </p:graphicFrame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A5A3DFCF-9E1C-8F41-9CBD-9102B25350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6778863"/>
              </p:ext>
            </p:extLst>
          </p:nvPr>
        </p:nvGraphicFramePr>
        <p:xfrm>
          <a:off x="8293244" y="2092501"/>
          <a:ext cx="2321103" cy="230098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73701">
                  <a:extLst>
                    <a:ext uri="{9D8B030D-6E8A-4147-A177-3AD203B41FA5}">
                      <a16:colId xmlns:a16="http://schemas.microsoft.com/office/drawing/2014/main" val="1467733324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724061702"/>
                    </a:ext>
                  </a:extLst>
                </a:gridCol>
                <a:gridCol w="773701">
                  <a:extLst>
                    <a:ext uri="{9D8B030D-6E8A-4147-A177-3AD203B41FA5}">
                      <a16:colId xmlns:a16="http://schemas.microsoft.com/office/drawing/2014/main" val="2259388032"/>
                    </a:ext>
                  </a:extLst>
                </a:gridCol>
              </a:tblGrid>
              <a:tr h="46019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^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049269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!1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668041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!0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913012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!1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233684"/>
                  </a:ext>
                </a:extLst>
              </a:tr>
              <a:tr h="460197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!0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498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60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Diamond Grid 16x9</Template>
  <TotalTime>35</TotalTime>
  <Words>420</Words>
  <Application>Microsoft Macintosh PowerPoint</Application>
  <PresentationFormat>Widescreen</PresentationFormat>
  <Paragraphs>252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Wingdings</vt:lpstr>
      <vt:lpstr>Diamond Grid 16x9</vt:lpstr>
      <vt:lpstr>Discrete Structures</vt:lpstr>
      <vt:lpstr>Bitwise Operators &amp; Truth Tables</vt:lpstr>
      <vt:lpstr>Operators</vt:lpstr>
      <vt:lpstr>Truth Tables</vt:lpstr>
      <vt:lpstr>Bitwise operators</vt:lpstr>
      <vt:lpstr>Truth Tables</vt:lpstr>
      <vt:lpstr>Truth Tables</vt:lpstr>
      <vt:lpstr>Truth Tables 1 = True / 0 = False</vt:lpstr>
      <vt:lpstr>Truth Tables 1 = True / 0 = False</vt:lpstr>
      <vt:lpstr>Truth Tables (Bitwise Operators) –  Homework Assignment</vt:lpstr>
      <vt:lpstr>Truth Tables (Bitwise Operators) –  Homework Assignment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Structures</dc:title>
  <dc:creator>Microsoft Office User</dc:creator>
  <cp:lastModifiedBy>Microsoft Office User</cp:lastModifiedBy>
  <cp:revision>7</cp:revision>
  <dcterms:created xsi:type="dcterms:W3CDTF">2018-09-05T16:33:24Z</dcterms:created>
  <dcterms:modified xsi:type="dcterms:W3CDTF">2018-09-05T17:09:20Z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